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6" r:id="rId3"/>
    <p:sldId id="267" r:id="rId4"/>
    <p:sldId id="268" r:id="rId5"/>
    <p:sldId id="276" r:id="rId6"/>
    <p:sldId id="280" r:id="rId7"/>
    <p:sldId id="279" r:id="rId8"/>
    <p:sldId id="287" r:id="rId9"/>
    <p:sldId id="281" r:id="rId10"/>
    <p:sldId id="306" r:id="rId11"/>
    <p:sldId id="271" r:id="rId12"/>
    <p:sldId id="272" r:id="rId13"/>
    <p:sldId id="307" r:id="rId14"/>
    <p:sldId id="274" r:id="rId15"/>
    <p:sldId id="273" r:id="rId16"/>
    <p:sldId id="260" r:id="rId17"/>
    <p:sldId id="269" r:id="rId18"/>
    <p:sldId id="270" r:id="rId19"/>
    <p:sldId id="278" r:id="rId20"/>
    <p:sldId id="262" r:id="rId21"/>
    <p:sldId id="263" r:id="rId22"/>
    <p:sldId id="300" r:id="rId23"/>
    <p:sldId id="294" r:id="rId24"/>
    <p:sldId id="298" r:id="rId25"/>
    <p:sldId id="308" r:id="rId26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5512" autoAdjust="0"/>
  </p:normalViewPr>
  <p:slideViewPr>
    <p:cSldViewPr>
      <p:cViewPr varScale="1">
        <p:scale>
          <a:sx n="107" d="100"/>
          <a:sy n="107" d="100"/>
        </p:scale>
        <p:origin x="169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4B6265-DBF6-4BBB-BDA9-44C18864D6CB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AC3E5-60F8-4AD4-BB1F-DC1DCC333026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87123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CAC3E5-60F8-4AD4-BB1F-DC1DCC333026}" type="slidenum">
              <a:rPr lang="hu-HU" smtClean="0"/>
              <a:pPr/>
              <a:t>19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90718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CDE75-89FD-47D4-96B5-7D53BD2E92D4}" type="datetimeFigureOut">
              <a:rPr lang="hu-HU" smtClean="0"/>
              <a:pPr/>
              <a:t>2015.09.29.</a:t>
            </a:fld>
            <a:endParaRPr lang="hu-HU" dirty="0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01B6B-DBA4-45B4-AC3D-5BEE23A6DF66}" type="slidenum">
              <a:rPr lang="hu-HU" smtClean="0"/>
              <a:pPr/>
              <a:t>‹#›</a:t>
            </a:fld>
            <a:endParaRPr lang="hu-H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/>
          <p:cNvSpPr>
            <a:spLocks noGrp="1"/>
          </p:cNvSpPr>
          <p:nvPr>
            <p:ph idx="1"/>
          </p:nvPr>
        </p:nvSpPr>
        <p:spPr>
          <a:xfrm>
            <a:off x="251520" y="2852936"/>
            <a:ext cx="8640960" cy="3357586"/>
          </a:xfrm>
        </p:spPr>
        <p:txBody>
          <a:bodyPr>
            <a:normAutofit fontScale="97500" lnSpcReduction="10000"/>
          </a:bodyPr>
          <a:lstStyle/>
          <a:p>
            <a:pPr algn="ctr">
              <a:buNone/>
            </a:pPr>
            <a:r>
              <a:rPr lang="hu-HU" sz="4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OROSZLÁNY: </a:t>
            </a:r>
          </a:p>
          <a:p>
            <a:pPr algn="ctr">
              <a:buNone/>
            </a:pPr>
            <a:r>
              <a:rPr lang="hu-HU" sz="4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u-HU" sz="4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u-HU" sz="4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ÉLHETŐ VÁROS </a:t>
            </a:r>
          </a:p>
          <a:p>
            <a:pPr algn="ctr">
              <a:buNone/>
            </a:pPr>
            <a:r>
              <a:rPr lang="hu-HU" sz="45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RENDEZETT KÖRNYEZETBEN</a:t>
            </a:r>
            <a:r>
              <a:rPr lang="hu-H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u-H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u-H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ci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6033" y="260648"/>
            <a:ext cx="165193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48680"/>
          </a:xfrm>
        </p:spPr>
        <p:txBody>
          <a:bodyPr>
            <a:normAutofit/>
          </a:bodyPr>
          <a:lstStyle/>
          <a:p>
            <a:r>
              <a:rPr lang="hu-H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További fejlesztési területek áttekintése</a:t>
            </a:r>
            <a:endParaRPr lang="hu-H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3"/>
          <a:stretch/>
        </p:blipFill>
        <p:spPr>
          <a:xfrm>
            <a:off x="0" y="476672"/>
            <a:ext cx="9108504" cy="6381328"/>
          </a:xfrm>
          <a:prstGeom prst="rect">
            <a:avLst/>
          </a:prstGeom>
        </p:spPr>
      </p:pic>
      <p:sp>
        <p:nvSpPr>
          <p:cNvPr id="3" name="Szövegdoboz 2"/>
          <p:cNvSpPr txBox="1"/>
          <p:nvPr/>
        </p:nvSpPr>
        <p:spPr>
          <a:xfrm>
            <a:off x="3275856" y="609329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Aszfalt burkolat, </a:t>
            </a:r>
          </a:p>
          <a:p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térkő burkolat, zúzottkő burkolat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09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18917"/>
            <a:ext cx="8964488" cy="805482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2016. Népek barátsága-Havasi-Irinyi közlekedési tengely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2643182"/>
            <a:ext cx="8229600" cy="3482981"/>
          </a:xfrm>
        </p:spPr>
        <p:txBody>
          <a:bodyPr/>
          <a:lstStyle/>
          <a:p>
            <a:endParaRPr lang="hu-HU" dirty="0"/>
          </a:p>
        </p:txBody>
      </p:sp>
      <p:pic>
        <p:nvPicPr>
          <p:cNvPr id="4" name="Picture 2" descr="D:\közmeghallgatás\PowerPoint\Ságvári környé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29140"/>
            <a:ext cx="9144000" cy="6216507"/>
          </a:xfrm>
          <a:prstGeom prst="rect">
            <a:avLst/>
          </a:prstGeom>
          <a:noFill/>
        </p:spPr>
      </p:pic>
      <p:sp>
        <p:nvSpPr>
          <p:cNvPr id="5" name="Ellipszis 4"/>
          <p:cNvSpPr/>
          <p:nvPr/>
        </p:nvSpPr>
        <p:spPr>
          <a:xfrm rot="235725">
            <a:off x="4571524" y="1126806"/>
            <a:ext cx="720621" cy="17626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Ellipszis 5"/>
          <p:cNvSpPr/>
          <p:nvPr/>
        </p:nvSpPr>
        <p:spPr>
          <a:xfrm rot="953192">
            <a:off x="7255110" y="704691"/>
            <a:ext cx="682453" cy="255788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Ellipszis 6"/>
          <p:cNvSpPr/>
          <p:nvPr/>
        </p:nvSpPr>
        <p:spPr>
          <a:xfrm rot="20476759">
            <a:off x="8086426" y="4469316"/>
            <a:ext cx="621555" cy="191095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>
            <a:off x="1691680" y="980728"/>
            <a:ext cx="432048" cy="12292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 rot="20363133">
            <a:off x="2258088" y="3329387"/>
            <a:ext cx="435291" cy="169831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>
            <a:off x="7380312" y="3212976"/>
            <a:ext cx="1763688" cy="61765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0"/>
          <p:cNvSpPr/>
          <p:nvPr/>
        </p:nvSpPr>
        <p:spPr>
          <a:xfrm rot="4166734">
            <a:off x="5291473" y="4429416"/>
            <a:ext cx="407118" cy="348433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Ellipszis 11"/>
          <p:cNvSpPr/>
          <p:nvPr/>
        </p:nvSpPr>
        <p:spPr>
          <a:xfrm rot="20789525">
            <a:off x="100650" y="2105034"/>
            <a:ext cx="362016" cy="2304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3" name="Ellipszis 12"/>
          <p:cNvSpPr/>
          <p:nvPr/>
        </p:nvSpPr>
        <p:spPr>
          <a:xfrm rot="21277127">
            <a:off x="7070454" y="4537072"/>
            <a:ext cx="678282" cy="23042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247" y="1600200"/>
            <a:ext cx="6559506" cy="4525963"/>
          </a:xfrm>
        </p:spPr>
      </p:pic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6" name="Cím 1"/>
          <p:cNvSpPr txBox="1">
            <a:spLocks/>
          </p:cNvSpPr>
          <p:nvPr/>
        </p:nvSpPr>
        <p:spPr>
          <a:xfrm>
            <a:off x="0" y="-1483"/>
            <a:ext cx="9144000" cy="6168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2016. Népek </a:t>
            </a:r>
            <a:r>
              <a:rPr lang="hu-HU" sz="2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barátsága-Havasi-Irinyi</a:t>
            </a:r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közlekedési tengely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Tartalom helye 3" descr="Képkivágás.JPG"/>
          <p:cNvPicPr>
            <a:picLocks noChangeAspect="1"/>
          </p:cNvPicPr>
          <p:nvPr/>
        </p:nvPicPr>
        <p:blipFill rotWithShape="1">
          <a:blip r:embed="rId3"/>
          <a:srcRect r="16926"/>
          <a:stretch/>
        </p:blipFill>
        <p:spPr>
          <a:xfrm>
            <a:off x="1" y="620688"/>
            <a:ext cx="9143999" cy="6237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319" y="1902493"/>
            <a:ext cx="3859444" cy="4937298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43223">
            <a:off x="3194195" y="624682"/>
            <a:ext cx="3812518" cy="4992126"/>
          </a:xfrm>
          <a:prstGeom prst="rect">
            <a:avLst/>
          </a:prstGeom>
        </p:spPr>
      </p:pic>
      <p:sp>
        <p:nvSpPr>
          <p:cNvPr id="6" name="Ellipszis 5"/>
          <p:cNvSpPr/>
          <p:nvPr/>
        </p:nvSpPr>
        <p:spPr>
          <a:xfrm rot="2253332">
            <a:off x="2238317" y="2992158"/>
            <a:ext cx="3120997" cy="3024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 rot="3201799">
            <a:off x="4828984" y="4010532"/>
            <a:ext cx="336686" cy="80971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 rot="2703273">
            <a:off x="6627924" y="3774988"/>
            <a:ext cx="970179" cy="7558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Szövegdoboz 10"/>
          <p:cNvSpPr txBox="1"/>
          <p:nvPr/>
        </p:nvSpPr>
        <p:spPr>
          <a:xfrm>
            <a:off x="-61879" y="27588"/>
            <a:ext cx="464400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Népek barátsága – Havasi - Irinyi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-31490" y="589539"/>
            <a:ext cx="421196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Új parkolók</a:t>
            </a:r>
          </a:p>
          <a:p>
            <a:endParaRPr lang="hu-H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Zúzott köves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és térköves </a:t>
            </a:r>
          </a:p>
          <a:p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g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yalog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és sétautak </a:t>
            </a:r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u-H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tömbbelsők)</a:t>
            </a:r>
          </a:p>
          <a:p>
            <a:endParaRPr lang="hu-H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Fotovoltaikus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lámpák</a:t>
            </a:r>
          </a:p>
          <a:p>
            <a:endParaRPr lang="hu-H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Új parkoló,közlekedési </a:t>
            </a:r>
          </a:p>
          <a:p>
            <a:r>
              <a:rPr lang="hu-H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rend,Bölcsőde</a:t>
            </a:r>
          </a:p>
          <a:p>
            <a:endParaRPr lang="hu-HU" sz="1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Csapadékvíz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elvezetés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Kép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3" y="3542593"/>
            <a:ext cx="3698501" cy="3171290"/>
          </a:xfrm>
          <a:prstGeom prst="rect">
            <a:avLst/>
          </a:prstGeom>
        </p:spPr>
      </p:pic>
      <p:pic>
        <p:nvPicPr>
          <p:cNvPr id="15" name="Kép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061217">
            <a:off x="5074710" y="-1291010"/>
            <a:ext cx="3038926" cy="4823912"/>
          </a:xfrm>
          <a:prstGeom prst="rect">
            <a:avLst/>
          </a:prstGeom>
        </p:spPr>
      </p:pic>
      <p:sp>
        <p:nvSpPr>
          <p:cNvPr id="16" name="Ellipszis 15"/>
          <p:cNvSpPr/>
          <p:nvPr/>
        </p:nvSpPr>
        <p:spPr>
          <a:xfrm rot="20952084">
            <a:off x="6799748" y="2842694"/>
            <a:ext cx="2199267" cy="3024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Ellipszis 13"/>
          <p:cNvSpPr/>
          <p:nvPr/>
        </p:nvSpPr>
        <p:spPr>
          <a:xfrm rot="721549">
            <a:off x="7590252" y="5250716"/>
            <a:ext cx="970179" cy="42833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Ellipszis 16"/>
          <p:cNvSpPr/>
          <p:nvPr/>
        </p:nvSpPr>
        <p:spPr>
          <a:xfrm rot="8183901">
            <a:off x="5937210" y="5755280"/>
            <a:ext cx="1132508" cy="4892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6107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799322" y="34834"/>
            <a:ext cx="8229600" cy="490066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Április utca – Népek barátsága utca  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Tartalom helye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35332">
            <a:off x="940679" y="732095"/>
            <a:ext cx="3237604" cy="4525963"/>
          </a:xfrm>
        </p:spPr>
      </p:pic>
      <p:pic>
        <p:nvPicPr>
          <p:cNvPr id="6" name="Kép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"/>
          <a:stretch/>
        </p:blipFill>
        <p:spPr>
          <a:xfrm rot="18761979">
            <a:off x="3212010" y="2692178"/>
            <a:ext cx="3457998" cy="4867932"/>
          </a:xfrm>
          <a:prstGeom prst="rect">
            <a:avLst/>
          </a:prstGeom>
        </p:spPr>
      </p:pic>
      <p:sp>
        <p:nvSpPr>
          <p:cNvPr id="7" name="Ellipszis 6"/>
          <p:cNvSpPr/>
          <p:nvPr/>
        </p:nvSpPr>
        <p:spPr>
          <a:xfrm>
            <a:off x="1763688" y="1844824"/>
            <a:ext cx="576064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 rot="2766766">
            <a:off x="3071958" y="3617881"/>
            <a:ext cx="669346" cy="43069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9" name="Ellipszis 8"/>
          <p:cNvSpPr/>
          <p:nvPr/>
        </p:nvSpPr>
        <p:spPr>
          <a:xfrm rot="4102481">
            <a:off x="4281451" y="5080945"/>
            <a:ext cx="652033" cy="4012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2" name="Szövegdoboz 11"/>
          <p:cNvSpPr txBox="1"/>
          <p:nvPr/>
        </p:nvSpPr>
        <p:spPr>
          <a:xfrm>
            <a:off x="5299491" y="620688"/>
            <a:ext cx="35929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Új parkolók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Gyalogos utak térburkolatú és zúzott köves borítása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Köztéri bútorok kihelyezése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Csapadékvíz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elvezetés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Kép 13"/>
          <p:cNvPicPr>
            <a:picLocks noChangeAspect="1"/>
          </p:cNvPicPr>
          <p:nvPr/>
        </p:nvPicPr>
        <p:blipFill rotWithShape="1">
          <a:blip r:embed="rId4"/>
          <a:srcRect r="27168"/>
          <a:stretch/>
        </p:blipFill>
        <p:spPr>
          <a:xfrm>
            <a:off x="6027805" y="3140968"/>
            <a:ext cx="3029055" cy="351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rtalom helye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092" y="520569"/>
            <a:ext cx="3877908" cy="2908431"/>
          </a:xfrm>
        </p:spPr>
      </p:pic>
      <p:sp>
        <p:nvSpPr>
          <p:cNvPr id="6" name="Cím 1"/>
          <p:cNvSpPr txBox="1">
            <a:spLocks noGrp="1"/>
          </p:cNvSpPr>
          <p:nvPr>
            <p:ph type="title"/>
          </p:nvPr>
        </p:nvSpPr>
        <p:spPr>
          <a:xfrm>
            <a:off x="-28840" y="25258"/>
            <a:ext cx="9172839" cy="634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2016. Népek </a:t>
            </a:r>
            <a:r>
              <a:rPr lang="hu-HU" sz="2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barátsága-Havasi-Irinyi</a:t>
            </a:r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közlekedési tengely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Kép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541" y="3414322"/>
            <a:ext cx="4641459" cy="3481094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51738"/>
            <a:ext cx="4541683" cy="3406262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70097" y="905012"/>
            <a:ext cx="2980331" cy="2211659"/>
          </a:xfrm>
          <a:prstGeom prst="rect">
            <a:avLst/>
          </a:prstGeom>
        </p:spPr>
      </p:pic>
      <p:pic>
        <p:nvPicPr>
          <p:cNvPr id="13" name="Kép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0680"/>
            <a:ext cx="3054431" cy="3196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4162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2017. Gárdonyi utca – Arany Iskola belső udvara – Fürst Sándor utca Rákóczi út és Gönczi utca között, Malomsori Óvoda melletti terület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Kép 3"/>
          <p:cNvPicPr>
            <a:picLocks noChangeAspect="1"/>
          </p:cNvPicPr>
          <p:nvPr/>
        </p:nvPicPr>
        <p:blipFill rotWithShape="1">
          <a:blip r:embed="rId2"/>
          <a:srcRect r="1983" b="2478"/>
          <a:stretch/>
        </p:blipFill>
        <p:spPr>
          <a:xfrm>
            <a:off x="-1" y="1269250"/>
            <a:ext cx="5435121" cy="5544126"/>
          </a:xfrm>
          <a:prstGeom prst="rect">
            <a:avLst/>
          </a:prstGeom>
        </p:spPr>
      </p:pic>
      <p:cxnSp>
        <p:nvCxnSpPr>
          <p:cNvPr id="6" name="Egyenes összekötő 5"/>
          <p:cNvCxnSpPr/>
          <p:nvPr/>
        </p:nvCxnSpPr>
        <p:spPr>
          <a:xfrm flipH="1">
            <a:off x="3491880" y="1707790"/>
            <a:ext cx="1152128" cy="1267357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gyenes összekötő 8"/>
          <p:cNvCxnSpPr/>
          <p:nvPr/>
        </p:nvCxnSpPr>
        <p:spPr>
          <a:xfrm flipH="1" flipV="1">
            <a:off x="4283968" y="2107280"/>
            <a:ext cx="247628" cy="784102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11"/>
          <p:cNvCxnSpPr/>
          <p:nvPr/>
        </p:nvCxnSpPr>
        <p:spPr>
          <a:xfrm flipH="1" flipV="1">
            <a:off x="4774913" y="3634680"/>
            <a:ext cx="288032" cy="975598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gyenes összekötő 14"/>
          <p:cNvCxnSpPr/>
          <p:nvPr/>
        </p:nvCxnSpPr>
        <p:spPr>
          <a:xfrm flipH="1" flipV="1">
            <a:off x="5137212" y="5238475"/>
            <a:ext cx="82860" cy="638797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gyenes összekötő 16"/>
          <p:cNvCxnSpPr/>
          <p:nvPr/>
        </p:nvCxnSpPr>
        <p:spPr>
          <a:xfrm flipH="1">
            <a:off x="2233684" y="4214851"/>
            <a:ext cx="2723193" cy="562601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gyenes összekötő 19"/>
          <p:cNvCxnSpPr/>
          <p:nvPr/>
        </p:nvCxnSpPr>
        <p:spPr>
          <a:xfrm>
            <a:off x="2185138" y="4741862"/>
            <a:ext cx="298630" cy="1821046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gyenes összekötő 21"/>
          <p:cNvCxnSpPr/>
          <p:nvPr/>
        </p:nvCxnSpPr>
        <p:spPr>
          <a:xfrm flipH="1" flipV="1">
            <a:off x="1066033" y="2708920"/>
            <a:ext cx="841671" cy="93610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gyenes összekötő 23"/>
          <p:cNvCxnSpPr/>
          <p:nvPr/>
        </p:nvCxnSpPr>
        <p:spPr>
          <a:xfrm flipH="1" flipV="1">
            <a:off x="1907704" y="3645024"/>
            <a:ext cx="135115" cy="51919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 flipH="1" flipV="1">
            <a:off x="3651063" y="4496151"/>
            <a:ext cx="122967" cy="50825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gyenes összekötő 29"/>
          <p:cNvCxnSpPr/>
          <p:nvPr/>
        </p:nvCxnSpPr>
        <p:spPr>
          <a:xfrm flipH="1">
            <a:off x="3842177" y="5373216"/>
            <a:ext cx="1295035" cy="23235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gyenes összekötő 31"/>
          <p:cNvCxnSpPr/>
          <p:nvPr/>
        </p:nvCxnSpPr>
        <p:spPr>
          <a:xfrm flipH="1" flipV="1">
            <a:off x="3842176" y="5373216"/>
            <a:ext cx="53985" cy="232351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gyenes összekötő 33"/>
          <p:cNvCxnSpPr/>
          <p:nvPr/>
        </p:nvCxnSpPr>
        <p:spPr>
          <a:xfrm flipH="1">
            <a:off x="875850" y="5116031"/>
            <a:ext cx="1383817" cy="32745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gyenes összekötő 35"/>
          <p:cNvCxnSpPr/>
          <p:nvPr/>
        </p:nvCxnSpPr>
        <p:spPr>
          <a:xfrm flipH="1">
            <a:off x="1428332" y="5127382"/>
            <a:ext cx="767404" cy="654682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llipszis 38"/>
          <p:cNvSpPr/>
          <p:nvPr/>
        </p:nvSpPr>
        <p:spPr>
          <a:xfrm>
            <a:off x="2646040" y="3433192"/>
            <a:ext cx="1072208" cy="663759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0" name="Ellipszis 39"/>
          <p:cNvSpPr/>
          <p:nvPr/>
        </p:nvSpPr>
        <p:spPr>
          <a:xfrm>
            <a:off x="915745" y="5750455"/>
            <a:ext cx="1072208" cy="663759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1" name="Szövegdoboz 40"/>
          <p:cNvSpPr txBox="1"/>
          <p:nvPr/>
        </p:nvSpPr>
        <p:spPr>
          <a:xfrm>
            <a:off x="5392180" y="1288784"/>
            <a:ext cx="359298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Új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parkolók és kertépítés /Szolgáltató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Városközpont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Gyalogos utak/járdák térburkolatú és zúzott köves borítása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Gárdonyi utca szélesítése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Belső feltáró utak felújítása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Köztéri bútorok kihelyezése</a:t>
            </a: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Csapadékvíz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elvezetés</a:t>
            </a:r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Új sportpálya </a:t>
            </a:r>
          </a:p>
          <a:p>
            <a:r>
              <a:rPr lang="hu-H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(streetball/grund foci)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2018. Gönczi utca – Petőfi utca közötti terület a Városkapuig, illetve a Petőfi utca és Táncsics utca közötti terület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843808" y="555114"/>
            <a:ext cx="62810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Tömbök közti belső gyalogos utak/járdák térburkolatú és zúzott köves borítása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Hiányzó közvilágítás kiépítése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Gönczi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utca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felújítása</a:t>
            </a:r>
          </a:p>
          <a:p>
            <a:endParaRPr lang="hu-HU" sz="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Fürst utca felújítása a Városkapu és a Gönczi utca között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Köztéri bútorok kihelyezése</a:t>
            </a:r>
          </a:p>
          <a:p>
            <a:endParaRPr lang="hu-HU" sz="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Parképítés, kertészeti beavatkozások külön ütemben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Meglévő játszótér fejlesztése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Csapadékvíz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elvezetés</a:t>
            </a:r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Kép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3" y="3984848"/>
            <a:ext cx="4295565" cy="2833539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4009311"/>
            <a:ext cx="4104456" cy="2809076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807464"/>
            <a:ext cx="2664295" cy="3177384"/>
          </a:xfrm>
          <a:prstGeom prst="rect">
            <a:avLst/>
          </a:prstGeom>
        </p:spPr>
      </p:pic>
      <p:sp>
        <p:nvSpPr>
          <p:cNvPr id="3" name="Ellipszis 2"/>
          <p:cNvSpPr/>
          <p:nvPr/>
        </p:nvSpPr>
        <p:spPr>
          <a:xfrm rot="710432">
            <a:off x="1387596" y="4807931"/>
            <a:ext cx="2272689" cy="66222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0"/>
          <p:cNvSpPr/>
          <p:nvPr/>
        </p:nvSpPr>
        <p:spPr>
          <a:xfrm rot="958492">
            <a:off x="5654858" y="4812543"/>
            <a:ext cx="2931394" cy="880091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cxnSp>
        <p:nvCxnSpPr>
          <p:cNvPr id="6" name="Egyenes összekötő 5"/>
          <p:cNvCxnSpPr/>
          <p:nvPr/>
        </p:nvCxnSpPr>
        <p:spPr>
          <a:xfrm>
            <a:off x="1094677" y="4173257"/>
            <a:ext cx="2736304" cy="57606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gyenes összekötő 11"/>
          <p:cNvCxnSpPr/>
          <p:nvPr/>
        </p:nvCxnSpPr>
        <p:spPr>
          <a:xfrm>
            <a:off x="3829123" y="4750167"/>
            <a:ext cx="200600" cy="17031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2019. Több helyszínen történő, kisebb területegységre kiterjedő beavatkozások: Népek barátsága, Bánki Donát utca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Kép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9" r="1606" b="2439"/>
          <a:stretch/>
        </p:blipFill>
        <p:spPr>
          <a:xfrm>
            <a:off x="46355" y="841357"/>
            <a:ext cx="3873232" cy="2808312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5"/>
          <a:stretch/>
        </p:blipFill>
        <p:spPr>
          <a:xfrm>
            <a:off x="46355" y="3708390"/>
            <a:ext cx="3873232" cy="2974457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 rotWithShape="1">
          <a:blip r:embed="rId4"/>
          <a:srcRect r="4167"/>
          <a:stretch/>
        </p:blipFill>
        <p:spPr>
          <a:xfrm>
            <a:off x="3988295" y="3708390"/>
            <a:ext cx="3888432" cy="2996972"/>
          </a:xfrm>
          <a:prstGeom prst="rect">
            <a:avLst/>
          </a:prstGeom>
        </p:spPr>
      </p:pic>
      <p:sp>
        <p:nvSpPr>
          <p:cNvPr id="9" name="Ellipszis 8"/>
          <p:cNvSpPr/>
          <p:nvPr/>
        </p:nvSpPr>
        <p:spPr>
          <a:xfrm rot="2596382">
            <a:off x="1707148" y="4622214"/>
            <a:ext cx="1185867" cy="9293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0" name="Ellipszis 9"/>
          <p:cNvSpPr/>
          <p:nvPr/>
        </p:nvSpPr>
        <p:spPr>
          <a:xfrm rot="2925748">
            <a:off x="2921918" y="5425868"/>
            <a:ext cx="1185867" cy="7155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Ellipszis 10"/>
          <p:cNvSpPr/>
          <p:nvPr/>
        </p:nvSpPr>
        <p:spPr>
          <a:xfrm rot="4790566">
            <a:off x="1104477" y="2113728"/>
            <a:ext cx="1468383" cy="6132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12" name="Kép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3" r="8821"/>
          <a:stretch/>
        </p:blipFill>
        <p:spPr>
          <a:xfrm>
            <a:off x="3988295" y="852351"/>
            <a:ext cx="3096344" cy="2797318"/>
          </a:xfrm>
          <a:prstGeom prst="rect">
            <a:avLst/>
          </a:prstGeom>
        </p:spPr>
      </p:pic>
      <p:sp>
        <p:nvSpPr>
          <p:cNvPr id="13" name="Ellipszis 12"/>
          <p:cNvSpPr/>
          <p:nvPr/>
        </p:nvSpPr>
        <p:spPr>
          <a:xfrm rot="21314449">
            <a:off x="5301380" y="3304036"/>
            <a:ext cx="1468383" cy="28521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4" name="Szövegdoboz 13"/>
          <p:cNvSpPr txBox="1"/>
          <p:nvPr/>
        </p:nvSpPr>
        <p:spPr>
          <a:xfrm>
            <a:off x="7251456" y="855380"/>
            <a:ext cx="189254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Burkolat felújítások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Többfunkciós sportpályák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Parkolók kialakítása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Gyalogutak felújítása</a:t>
            </a:r>
          </a:p>
          <a:p>
            <a:endParaRPr lang="hu-HU" sz="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Gyalogos híd felújítása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99592" y="51442"/>
            <a:ext cx="7139136" cy="476672"/>
          </a:xfrm>
        </p:spPr>
        <p:txBody>
          <a:bodyPr>
            <a:no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Még néhány pillanatkép…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Tartalom helye 3" descr="cf18_v1_product_high.jpg"/>
          <p:cNvPicPr>
            <a:picLocks noGrp="1" noChangeAspect="1"/>
          </p:cNvPicPr>
          <p:nvPr>
            <p:ph idx="1"/>
          </p:nvPr>
        </p:nvPicPr>
        <p:blipFill>
          <a:blip r:embed="rId3"/>
          <a:srcRect l="20125" t="8453" r="21869" b="9470"/>
          <a:stretch>
            <a:fillRect/>
          </a:stretch>
        </p:blipFill>
        <p:spPr>
          <a:xfrm>
            <a:off x="6244536" y="0"/>
            <a:ext cx="2719952" cy="3115204"/>
          </a:xfrm>
        </p:spPr>
      </p:pic>
      <p:pic>
        <p:nvPicPr>
          <p:cNvPr id="5" name="Tartalom helye 3" descr="ft191.jpg"/>
          <p:cNvPicPr>
            <a:picLocks noChangeAspect="1"/>
          </p:cNvPicPr>
          <p:nvPr/>
        </p:nvPicPr>
        <p:blipFill>
          <a:blip r:embed="rId4"/>
          <a:srcRect l="7389" t="4296" r="21675" b="7635"/>
          <a:stretch>
            <a:fillRect/>
          </a:stretch>
        </p:blipFill>
        <p:spPr>
          <a:xfrm>
            <a:off x="-53935" y="3429000"/>
            <a:ext cx="3629005" cy="3243791"/>
          </a:xfrm>
          <a:prstGeom prst="rect">
            <a:avLst/>
          </a:prstGeom>
        </p:spPr>
      </p:pic>
      <p:pic>
        <p:nvPicPr>
          <p:cNvPr id="6" name="Tartalom helye 5" descr="ontott_KLVP-01.jpg"/>
          <p:cNvPicPr>
            <a:picLocks noChangeAspect="1"/>
          </p:cNvPicPr>
          <p:nvPr/>
        </p:nvPicPr>
        <p:blipFill>
          <a:blip r:embed="rId5"/>
          <a:srcRect l="28411" t="3773" r="21589" b="5661"/>
          <a:stretch>
            <a:fillRect/>
          </a:stretch>
        </p:blipFill>
        <p:spPr>
          <a:xfrm>
            <a:off x="179512" y="51442"/>
            <a:ext cx="1944216" cy="3737598"/>
          </a:xfrm>
          <a:prstGeom prst="rect">
            <a:avLst/>
          </a:prstGeom>
        </p:spPr>
      </p:pic>
      <p:pic>
        <p:nvPicPr>
          <p:cNvPr id="7" name="Kép 6" descr="ontott_PPA-01.jpg"/>
          <p:cNvPicPr>
            <a:picLocks noChangeAspect="1"/>
          </p:cNvPicPr>
          <p:nvPr/>
        </p:nvPicPr>
        <p:blipFill>
          <a:blip r:embed="rId6"/>
          <a:srcRect t="36458" b="17708"/>
          <a:stretch>
            <a:fillRect/>
          </a:stretch>
        </p:blipFill>
        <p:spPr>
          <a:xfrm>
            <a:off x="2172941" y="951866"/>
            <a:ext cx="3676434" cy="1685045"/>
          </a:xfrm>
          <a:prstGeom prst="rect">
            <a:avLst/>
          </a:prstGeom>
        </p:spPr>
      </p:pic>
      <p:pic>
        <p:nvPicPr>
          <p:cNvPr id="8" name="Picture 2" descr="D:\közmeghallgatás\PowerPoint\FIDO-GY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1214" y="2780928"/>
            <a:ext cx="2156418" cy="3055138"/>
          </a:xfrm>
          <a:prstGeom prst="rect">
            <a:avLst/>
          </a:prstGeom>
          <a:noFill/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25212" y="3716057"/>
            <a:ext cx="3339276" cy="29567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0" y="3214686"/>
            <a:ext cx="9001156" cy="1470025"/>
          </a:xfrm>
        </p:spPr>
        <p:txBody>
          <a:bodyPr>
            <a:normAutofit/>
          </a:bodyPr>
          <a:lstStyle/>
          <a:p>
            <a:r>
              <a:rPr lang="hu-HU" b="1" dirty="0" smtClean="0"/>
              <a:t/>
            </a:r>
            <a:br>
              <a:rPr lang="hu-HU" b="1" dirty="0" smtClean="0"/>
            </a:br>
            <a:endParaRPr lang="hu-HU" b="1" dirty="0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4714812" y="1580065"/>
            <a:ext cx="4429188" cy="4893118"/>
          </a:xfrm>
        </p:spPr>
        <p:txBody>
          <a:bodyPr>
            <a:normAutofit fontScale="62500" lnSpcReduction="20000"/>
          </a:bodyPr>
          <a:lstStyle/>
          <a:p>
            <a:r>
              <a:rPr lang="hu-HU" sz="4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KÖZMEGHALLGATÁS</a:t>
            </a:r>
          </a:p>
          <a:p>
            <a:r>
              <a:rPr lang="hu-HU" sz="4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 szeptember 29.</a:t>
            </a:r>
          </a:p>
          <a:p>
            <a:endParaRPr lang="hu-H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hu-H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Tervezett, komplex közterület rendezések</a:t>
            </a:r>
          </a:p>
          <a:p>
            <a:endParaRPr lang="hu-HU" sz="1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hu-H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Közlekedési tengelyek és infrastruktúrák fejlesztése</a:t>
            </a:r>
          </a:p>
          <a:p>
            <a:endParaRPr lang="hu-HU" sz="5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hu-HU" sz="5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u-H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Németh Gábor </a:t>
            </a:r>
          </a:p>
          <a:p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szakmai alpolgármester</a:t>
            </a:r>
          </a:p>
          <a:p>
            <a:r>
              <a:rPr lang="hu-HU" dirty="0" smtClean="0">
                <a:solidFill>
                  <a:schemeClr val="tx1"/>
                </a:solidFill>
              </a:rPr>
              <a:t> </a:t>
            </a:r>
          </a:p>
          <a:p>
            <a:endParaRPr lang="hu-HU" sz="3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i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4170" y="66045"/>
            <a:ext cx="1209169" cy="156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6781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Kép 4" descr="IMG_11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3928" y="4149080"/>
            <a:ext cx="1801764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körforgalo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27584" y="0"/>
            <a:ext cx="7643192" cy="504056"/>
          </a:xfrm>
          <a:solidFill>
            <a:schemeClr val="bg2">
              <a:alpha val="75000"/>
            </a:schemeClr>
          </a:solidFill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Takács Imre utca – Rákóczi Ferenc út kereszteződése 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45"/>
          <a:stretch/>
        </p:blipFill>
        <p:spPr>
          <a:xfrm>
            <a:off x="5940153" y="504056"/>
            <a:ext cx="320384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Kép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5" t="11152" r="11414" b="11153"/>
          <a:stretch/>
        </p:blipFill>
        <p:spPr>
          <a:xfrm>
            <a:off x="0" y="504056"/>
            <a:ext cx="3419872" cy="25398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DSC_1603-mail (3).jpg"/>
          <p:cNvPicPr>
            <a:picLocks noGrp="1" noChangeAspect="1"/>
          </p:cNvPicPr>
          <p:nvPr>
            <p:ph idx="1"/>
          </p:nvPr>
        </p:nvPicPr>
        <p:blipFill>
          <a:blip r:embed="rId2"/>
          <a:srcRect l="4878" r="5929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69190" y="0"/>
            <a:ext cx="8605620" cy="994122"/>
          </a:xfrm>
          <a:solidFill>
            <a:schemeClr val="bg2">
              <a:alpha val="75000"/>
            </a:schemeClr>
          </a:solidFill>
        </p:spPr>
        <p:txBody>
          <a:bodyPr>
            <a:normAutofit fontScale="90000"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„Egyszerűsített” = előre gyártott elemekből, burkolatra épített </a:t>
            </a:r>
            <a:b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KÖRFORGALOM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Tartalom helye 3" descr="DSC_15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4783060"/>
            <a:ext cx="3101807" cy="20749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94122"/>
            <a:ext cx="3046904" cy="2074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0" y="37075"/>
            <a:ext cx="9155040" cy="993507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Hosszabb távú elképzelések: Közvetlen kikötés a Takács Imre utcán Székesfehérvár felé, több ütemben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Tartalom helye 3" descr="Képkivágásút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569" b="17311"/>
          <a:stretch/>
        </p:blipFill>
        <p:spPr>
          <a:xfrm>
            <a:off x="63016" y="1059498"/>
            <a:ext cx="9029008" cy="3077196"/>
          </a:xfrm>
        </p:spPr>
      </p:pic>
      <p:sp>
        <p:nvSpPr>
          <p:cNvPr id="5" name="Felfelé nyíl feliratnak 4"/>
          <p:cNvSpPr/>
          <p:nvPr/>
        </p:nvSpPr>
        <p:spPr>
          <a:xfrm>
            <a:off x="2051720" y="3192470"/>
            <a:ext cx="1214446" cy="500066"/>
          </a:xfrm>
          <a:prstGeom prst="upArrowCallout">
            <a:avLst>
              <a:gd name="adj1" fmla="val 49938"/>
              <a:gd name="adj2" fmla="val 24969"/>
              <a:gd name="adj3" fmla="val 25000"/>
              <a:gd name="adj4" fmla="val 7500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Temető</a:t>
            </a:r>
            <a:endParaRPr lang="hu-HU" b="1" dirty="0"/>
          </a:p>
        </p:txBody>
      </p:sp>
      <p:sp>
        <p:nvSpPr>
          <p:cNvPr id="7" name="Felfelé nyíl feliratnak 6"/>
          <p:cNvSpPr/>
          <p:nvPr/>
        </p:nvSpPr>
        <p:spPr>
          <a:xfrm>
            <a:off x="0" y="2071678"/>
            <a:ext cx="1444574" cy="493226"/>
          </a:xfrm>
          <a:prstGeom prst="upArrowCallout">
            <a:avLst>
              <a:gd name="adj1" fmla="val 49938"/>
              <a:gd name="adj2" fmla="val 24969"/>
              <a:gd name="adj3" fmla="val 25000"/>
              <a:gd name="adj4" fmla="val 7500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„Kontyosok”</a:t>
            </a:r>
            <a:endParaRPr lang="hu-HU" b="1" dirty="0"/>
          </a:p>
        </p:txBody>
      </p:sp>
      <p:sp>
        <p:nvSpPr>
          <p:cNvPr id="8" name="Felfelé nyíl feliratnak 7"/>
          <p:cNvSpPr/>
          <p:nvPr/>
        </p:nvSpPr>
        <p:spPr>
          <a:xfrm>
            <a:off x="1844110" y="1552079"/>
            <a:ext cx="1214446" cy="500066"/>
          </a:xfrm>
          <a:prstGeom prst="upArrowCallout">
            <a:avLst>
              <a:gd name="adj1" fmla="val 49938"/>
              <a:gd name="adj2" fmla="val 24969"/>
              <a:gd name="adj3" fmla="val 25000"/>
              <a:gd name="adj4" fmla="val 7500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Majki utca</a:t>
            </a:r>
            <a:endParaRPr lang="hu-HU" b="1" dirty="0"/>
          </a:p>
        </p:txBody>
      </p:sp>
      <p:sp>
        <p:nvSpPr>
          <p:cNvPr id="9" name="Lefelé nyíl feliratnak 8"/>
          <p:cNvSpPr/>
          <p:nvPr/>
        </p:nvSpPr>
        <p:spPr>
          <a:xfrm>
            <a:off x="5796136" y="1428736"/>
            <a:ext cx="2143140" cy="642942"/>
          </a:xfrm>
          <a:prstGeom prst="downArrowCallout">
            <a:avLst>
              <a:gd name="adj1" fmla="val 56854"/>
              <a:gd name="adj2" fmla="val 27726"/>
              <a:gd name="adj3" fmla="val 33568"/>
              <a:gd name="adj4" fmla="val 6497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Bányászati Múzeum</a:t>
            </a:r>
            <a:endParaRPr lang="hu-HU" b="1" dirty="0"/>
          </a:p>
        </p:txBody>
      </p:sp>
      <p:sp>
        <p:nvSpPr>
          <p:cNvPr id="10" name="Felfelé nyíl feliratnak 9"/>
          <p:cNvSpPr/>
          <p:nvPr/>
        </p:nvSpPr>
        <p:spPr>
          <a:xfrm>
            <a:off x="4581197" y="1059498"/>
            <a:ext cx="857256" cy="500066"/>
          </a:xfrm>
          <a:prstGeom prst="upArrowCallout">
            <a:avLst>
              <a:gd name="adj1" fmla="val 49938"/>
              <a:gd name="adj2" fmla="val 24969"/>
              <a:gd name="adj3" fmla="val 25000"/>
              <a:gd name="adj4" fmla="val 7500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(Majk)</a:t>
            </a:r>
            <a:endParaRPr lang="hu-HU" b="1" dirty="0"/>
          </a:p>
        </p:txBody>
      </p:sp>
      <p:sp>
        <p:nvSpPr>
          <p:cNvPr id="11" name="Jobbra nyíl feliratnak 10"/>
          <p:cNvSpPr/>
          <p:nvPr/>
        </p:nvSpPr>
        <p:spPr>
          <a:xfrm>
            <a:off x="7583404" y="3263908"/>
            <a:ext cx="1571636" cy="428628"/>
          </a:xfrm>
          <a:prstGeom prst="rightArrowCallout">
            <a:avLst>
              <a:gd name="adj1" fmla="val 50000"/>
              <a:gd name="adj2" fmla="val 25000"/>
              <a:gd name="adj3" fmla="val 30608"/>
              <a:gd name="adj4" fmla="val 83166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b="1" dirty="0" smtClean="0">
                <a:solidFill>
                  <a:schemeClr val="tx1"/>
                </a:solidFill>
              </a:rPr>
              <a:t>Csákvári út</a:t>
            </a:r>
          </a:p>
        </p:txBody>
      </p:sp>
      <p:cxnSp>
        <p:nvCxnSpPr>
          <p:cNvPr id="6" name="Egyenes összekötő 5"/>
          <p:cNvCxnSpPr/>
          <p:nvPr/>
        </p:nvCxnSpPr>
        <p:spPr>
          <a:xfrm>
            <a:off x="79497" y="1654885"/>
            <a:ext cx="964111" cy="54997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/>
          <p:nvPr/>
        </p:nvCxnSpPr>
        <p:spPr>
          <a:xfrm>
            <a:off x="1444574" y="2420888"/>
            <a:ext cx="307086" cy="13337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gyenes összekötő 15"/>
          <p:cNvCxnSpPr/>
          <p:nvPr/>
        </p:nvCxnSpPr>
        <p:spPr>
          <a:xfrm>
            <a:off x="2267744" y="2756021"/>
            <a:ext cx="1077919" cy="29168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gyenes összekötő 18"/>
          <p:cNvCxnSpPr/>
          <p:nvPr/>
        </p:nvCxnSpPr>
        <p:spPr>
          <a:xfrm>
            <a:off x="3336430" y="3047706"/>
            <a:ext cx="360398" cy="14476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gyenes összekötő 20"/>
          <p:cNvCxnSpPr/>
          <p:nvPr/>
        </p:nvCxnSpPr>
        <p:spPr>
          <a:xfrm flipV="1">
            <a:off x="5009825" y="3274731"/>
            <a:ext cx="428628" cy="822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gyenes összekötő 24"/>
          <p:cNvCxnSpPr/>
          <p:nvPr/>
        </p:nvCxnSpPr>
        <p:spPr>
          <a:xfrm>
            <a:off x="4474342" y="3356992"/>
            <a:ext cx="535483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gyenes összekötő 27"/>
          <p:cNvCxnSpPr/>
          <p:nvPr/>
        </p:nvCxnSpPr>
        <p:spPr>
          <a:xfrm>
            <a:off x="3696828" y="3192470"/>
            <a:ext cx="791193" cy="16452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gyenes összekötő 31"/>
          <p:cNvCxnSpPr/>
          <p:nvPr/>
        </p:nvCxnSpPr>
        <p:spPr>
          <a:xfrm flipV="1">
            <a:off x="5411117" y="3151294"/>
            <a:ext cx="376222" cy="12343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gyenes összekötő 33"/>
          <p:cNvCxnSpPr/>
          <p:nvPr/>
        </p:nvCxnSpPr>
        <p:spPr>
          <a:xfrm flipV="1">
            <a:off x="5760003" y="3120088"/>
            <a:ext cx="172918" cy="37697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gyenes összekötő 35"/>
          <p:cNvCxnSpPr/>
          <p:nvPr/>
        </p:nvCxnSpPr>
        <p:spPr>
          <a:xfrm>
            <a:off x="5881673" y="3109788"/>
            <a:ext cx="254552" cy="10322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Egyenes összekötő 37"/>
          <p:cNvCxnSpPr/>
          <p:nvPr/>
        </p:nvCxnSpPr>
        <p:spPr>
          <a:xfrm flipV="1">
            <a:off x="6136225" y="3047706"/>
            <a:ext cx="587889" cy="14476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gyenes összekötő 40"/>
          <p:cNvCxnSpPr/>
          <p:nvPr/>
        </p:nvCxnSpPr>
        <p:spPr>
          <a:xfrm flipV="1">
            <a:off x="6752462" y="2636912"/>
            <a:ext cx="429650" cy="40396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gyenes összekötő 42"/>
          <p:cNvCxnSpPr/>
          <p:nvPr/>
        </p:nvCxnSpPr>
        <p:spPr>
          <a:xfrm flipV="1">
            <a:off x="7182112" y="2487576"/>
            <a:ext cx="486232" cy="14933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gyenes összekötő 45"/>
          <p:cNvCxnSpPr/>
          <p:nvPr/>
        </p:nvCxnSpPr>
        <p:spPr>
          <a:xfrm>
            <a:off x="7668344" y="2481031"/>
            <a:ext cx="270932" cy="15588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Egyenes összekötő 47"/>
          <p:cNvCxnSpPr/>
          <p:nvPr/>
        </p:nvCxnSpPr>
        <p:spPr>
          <a:xfrm>
            <a:off x="7933539" y="2626873"/>
            <a:ext cx="387531" cy="12914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gyenes összekötő 49"/>
          <p:cNvCxnSpPr/>
          <p:nvPr/>
        </p:nvCxnSpPr>
        <p:spPr>
          <a:xfrm>
            <a:off x="8316268" y="2745415"/>
            <a:ext cx="259354" cy="15644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gyenes összekötő 51"/>
          <p:cNvCxnSpPr/>
          <p:nvPr/>
        </p:nvCxnSpPr>
        <p:spPr>
          <a:xfrm>
            <a:off x="8558541" y="2896060"/>
            <a:ext cx="286711" cy="31695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gyenes összekötő 53"/>
          <p:cNvCxnSpPr/>
          <p:nvPr/>
        </p:nvCxnSpPr>
        <p:spPr>
          <a:xfrm>
            <a:off x="8833214" y="3213012"/>
            <a:ext cx="133582" cy="10285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gyenes összekötő 55"/>
          <p:cNvCxnSpPr/>
          <p:nvPr/>
        </p:nvCxnSpPr>
        <p:spPr>
          <a:xfrm>
            <a:off x="8953582" y="3310059"/>
            <a:ext cx="154922" cy="580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Kép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7" y="4199976"/>
            <a:ext cx="9081187" cy="2658024"/>
          </a:xfrm>
          <a:prstGeom prst="rect">
            <a:avLst/>
          </a:prstGeom>
        </p:spPr>
      </p:pic>
      <p:sp>
        <p:nvSpPr>
          <p:cNvPr id="3" name="Szövegdoboz 2"/>
          <p:cNvSpPr txBox="1"/>
          <p:nvPr/>
        </p:nvSpPr>
        <p:spPr>
          <a:xfrm>
            <a:off x="326706" y="148223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endParaRPr lang="hu-H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Szövegdoboz 30"/>
          <p:cNvSpPr txBox="1"/>
          <p:nvPr/>
        </p:nvSpPr>
        <p:spPr>
          <a:xfrm>
            <a:off x="1427596" y="2115427"/>
            <a:ext cx="686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2.1.</a:t>
            </a:r>
            <a:endParaRPr lang="hu-H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Szövegdoboz 32"/>
          <p:cNvSpPr txBox="1"/>
          <p:nvPr/>
        </p:nvSpPr>
        <p:spPr>
          <a:xfrm>
            <a:off x="4456725" y="292695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hu-H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hu-H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Szövegdoboz 34"/>
          <p:cNvSpPr txBox="1"/>
          <p:nvPr/>
        </p:nvSpPr>
        <p:spPr>
          <a:xfrm>
            <a:off x="6147382" y="2658423"/>
            <a:ext cx="678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4.1.</a:t>
            </a:r>
            <a:endParaRPr lang="hu-H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Szövegdoboz 36"/>
          <p:cNvSpPr txBox="1"/>
          <p:nvPr/>
        </p:nvSpPr>
        <p:spPr>
          <a:xfrm>
            <a:off x="8073954" y="2419937"/>
            <a:ext cx="678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4.2.</a:t>
            </a:r>
            <a:endParaRPr lang="hu-H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Szövegdoboz 38"/>
          <p:cNvSpPr txBox="1"/>
          <p:nvPr/>
        </p:nvSpPr>
        <p:spPr>
          <a:xfrm>
            <a:off x="2544138" y="2473001"/>
            <a:ext cx="686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2.2.</a:t>
            </a:r>
            <a:endParaRPr lang="hu-H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8" y="548680"/>
            <a:ext cx="8930008" cy="2672013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0" y="3573017"/>
            <a:ext cx="8960189" cy="2952328"/>
          </a:xfrm>
          <a:prstGeom prst="rect">
            <a:avLst/>
          </a:prstGeom>
        </p:spPr>
      </p:pic>
      <p:sp>
        <p:nvSpPr>
          <p:cNvPr id="10" name="Szövegdoboz 9"/>
          <p:cNvSpPr txBox="1"/>
          <p:nvPr/>
        </p:nvSpPr>
        <p:spPr>
          <a:xfrm>
            <a:off x="251012" y="56237"/>
            <a:ext cx="86409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„több évtizedes álom” szakaszai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224507" y="557429"/>
            <a:ext cx="5760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106488" y="3573017"/>
            <a:ext cx="8651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.-3.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5" y="4472279"/>
            <a:ext cx="8918850" cy="2201068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92660"/>
            <a:ext cx="8928992" cy="2032552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0" y="2490198"/>
            <a:ext cx="8926126" cy="1887953"/>
          </a:xfrm>
          <a:prstGeom prst="rect">
            <a:avLst/>
          </a:prstGeom>
        </p:spPr>
      </p:pic>
      <p:sp>
        <p:nvSpPr>
          <p:cNvPr id="10" name="Szövegdoboz 9"/>
          <p:cNvSpPr txBox="1"/>
          <p:nvPr/>
        </p:nvSpPr>
        <p:spPr>
          <a:xfrm>
            <a:off x="251520" y="0"/>
            <a:ext cx="86409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„több évtizedes álom” szakaszai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Szövegdoboz 10"/>
          <p:cNvSpPr txBox="1"/>
          <p:nvPr/>
        </p:nvSpPr>
        <p:spPr>
          <a:xfrm>
            <a:off x="224506" y="492443"/>
            <a:ext cx="5760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Szövegdoboz 11"/>
          <p:cNvSpPr txBox="1"/>
          <p:nvPr/>
        </p:nvSpPr>
        <p:spPr>
          <a:xfrm>
            <a:off x="251520" y="2154648"/>
            <a:ext cx="7377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4.1.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143184" y="4474101"/>
            <a:ext cx="7387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4.2.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710952"/>
          </a:xfrm>
        </p:spPr>
        <p:txBody>
          <a:bodyPr>
            <a:normAutofit fontScale="90000"/>
          </a:bodyPr>
          <a:lstStyle/>
          <a:p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Köszönöm a megtisztelő figyelmet!</a:t>
            </a:r>
            <a:b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u-H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Várjuk a szíves felvetéseket és javaslatokat Önöktől is!</a:t>
            </a:r>
            <a:endParaRPr lang="hu-H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i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077072"/>
            <a:ext cx="1651933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zövegdoboz 4"/>
          <p:cNvSpPr txBox="1"/>
          <p:nvPr/>
        </p:nvSpPr>
        <p:spPr>
          <a:xfrm>
            <a:off x="3851920" y="4363812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Németh Gábor, szakmai alpolgármester</a:t>
            </a:r>
          </a:p>
          <a:p>
            <a:endParaRPr lang="hu-H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hu-H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nemeth.gabor</a:t>
            </a:r>
            <a:r>
              <a:rPr lang="hu-H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@</a:t>
            </a:r>
            <a:r>
              <a:rPr lang="hu-H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oroszlany.hu</a:t>
            </a:r>
            <a:endParaRPr lang="hu-H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005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4" name="Tartalom helye 3" descr="nagy áttekintő térkép közút.JPG"/>
          <p:cNvPicPr>
            <a:picLocks noGrp="1" noChangeAspect="1"/>
          </p:cNvPicPr>
          <p:nvPr>
            <p:ph idx="1"/>
          </p:nvPr>
        </p:nvPicPr>
        <p:blipFill>
          <a:blip r:embed="rId2"/>
          <a:srcRect l="153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Szövegdoboz 2"/>
          <p:cNvSpPr txBox="1"/>
          <p:nvPr/>
        </p:nvSpPr>
        <p:spPr>
          <a:xfrm>
            <a:off x="5471592" y="28416"/>
            <a:ext cx="3672408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Felújítási akcióterületek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dirty="0"/>
          </a:p>
        </p:txBody>
      </p:sp>
      <p:pic>
        <p:nvPicPr>
          <p:cNvPr id="4" name="Tartalom helye 3" descr="nagy zöld térké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17507" cy="6858000"/>
          </a:xfrm>
        </p:spPr>
      </p:pic>
      <p:sp>
        <p:nvSpPr>
          <p:cNvPr id="3" name="Szövegdoboz 2"/>
          <p:cNvSpPr txBox="1"/>
          <p:nvPr/>
        </p:nvSpPr>
        <p:spPr>
          <a:xfrm>
            <a:off x="4391472" y="116632"/>
            <a:ext cx="4752528" cy="4924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Javasolt szabadtér építészet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714876" y="44624"/>
            <a:ext cx="3971924" cy="1143000"/>
          </a:xfrm>
        </p:spPr>
        <p:txBody>
          <a:bodyPr>
            <a:normAutofit fontScale="90000"/>
          </a:bodyPr>
          <a:lstStyle/>
          <a:p>
            <a:r>
              <a:rPr lang="hu-H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 Posta mögötti területek (Rákóczi úti tömbbelsők területei)</a:t>
            </a:r>
            <a:endParaRPr lang="hu-H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Tartalom helye 3" descr="IMG_11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6632"/>
            <a:ext cx="4355862" cy="66247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églalap 4"/>
          <p:cNvSpPr/>
          <p:nvPr/>
        </p:nvSpPr>
        <p:spPr>
          <a:xfrm>
            <a:off x="4355862" y="1206586"/>
            <a:ext cx="460862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Az elképzelések szerint a több évtizede leromlott </a:t>
            </a:r>
            <a:r>
              <a:rPr lang="hu-HU" sz="20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utak-járdák-közterületek</a:t>
            </a:r>
            <a:r>
              <a:rPr lang="hu-HU" sz="2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és zöldfelületek rendszerét</a:t>
            </a:r>
            <a:r>
              <a:rPr lang="hu-H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csak teljes körű felújítással lehet és célszerű kezelni. Ütemezett, nagyobb területeket érintő, átfogó beruházások évi 100 M Ft-os nagyságrendben</a:t>
            </a:r>
          </a:p>
          <a:p>
            <a:pPr algn="just"/>
            <a:endParaRPr lang="hu-HU" sz="2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Csapadékvíz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elvezetés/kiépítés</a:t>
            </a:r>
            <a:endParaRPr lang="hu-H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Közvilágítás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korszerűsítés</a:t>
            </a:r>
          </a:p>
          <a:p>
            <a:pPr marL="342900" indent="-342900" defTabSz="222250">
              <a:buFont typeface="Wingdings" panose="05000000000000000000" pitchFamily="2" charset="2"/>
              <a:buChar char="§"/>
              <a:tabLst>
                <a:tab pos="0" algn="l"/>
              </a:tabLst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Járdák/gyalogos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útvonalak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felújítása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Parkoló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felújítás, burkolás és bővítés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Utak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burkolat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ának felújítása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Szemetesek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környékének rendezése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Közterületi bútorok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kerékpártámaszok, kukák kihelyezése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Építési munkák utáni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parkosítás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külön ütemben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VARIKONT Kft.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95736" y="0"/>
            <a:ext cx="5112568" cy="648072"/>
          </a:xfrm>
        </p:spPr>
        <p:txBody>
          <a:bodyPr>
            <a:normAutofit/>
          </a:bodyPr>
          <a:lstStyle/>
          <a:p>
            <a:r>
              <a:rPr lang="hu-H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 Posta mögötti területek</a:t>
            </a:r>
            <a:endParaRPr lang="hu-H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Tartalom helye 3" descr="posta mögötti parkosítás.JPG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352" t="2133" r="12460" b="4214"/>
          <a:stretch/>
        </p:blipFill>
        <p:spPr>
          <a:xfrm>
            <a:off x="127651" y="476669"/>
            <a:ext cx="2808312" cy="5474773"/>
          </a:xfr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834615" y="1700485"/>
            <a:ext cx="5474769" cy="3027141"/>
          </a:xfrm>
          <a:prstGeom prst="rect">
            <a:avLst/>
          </a:prstGeom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4920899" y="1763027"/>
            <a:ext cx="5474770" cy="2902055"/>
          </a:xfrm>
          <a:prstGeom prst="rect">
            <a:avLst/>
          </a:prstGeom>
        </p:spPr>
      </p:pic>
      <p:sp>
        <p:nvSpPr>
          <p:cNvPr id="7" name="Szövegdoboz 6"/>
          <p:cNvSpPr txBox="1"/>
          <p:nvPr/>
        </p:nvSpPr>
        <p:spPr>
          <a:xfrm>
            <a:off x="127652" y="6021288"/>
            <a:ext cx="890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Térkő burkolatok 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elkülönülése funkció szerint,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öntöző vezeték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/akna, kertészeti rendezés külön ütemben, új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csapadékvíz elvezetés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/nyelők,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súlykorlátozás</a:t>
            </a:r>
            <a:r>
              <a:rPr lang="hu-H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mozgássérült </a:t>
            </a:r>
            <a:r>
              <a:rPr lang="hu-H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parkolók</a:t>
            </a:r>
            <a:endParaRPr lang="hu-H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Egyenes összekötő nyíllal 8"/>
          <p:cNvCxnSpPr/>
          <p:nvPr/>
        </p:nvCxnSpPr>
        <p:spPr>
          <a:xfrm flipV="1">
            <a:off x="3057647" y="4581129"/>
            <a:ext cx="2234433" cy="14541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10"/>
          <p:cNvCxnSpPr/>
          <p:nvPr/>
        </p:nvCxnSpPr>
        <p:spPr>
          <a:xfrm flipV="1">
            <a:off x="3057647" y="5087346"/>
            <a:ext cx="1028444" cy="94792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Cube_SZT-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0210" t="23676" r="16269" b="10032"/>
          <a:stretch>
            <a:fillRect/>
          </a:stretch>
        </p:blipFill>
        <p:spPr>
          <a:xfrm>
            <a:off x="7668344" y="4345145"/>
            <a:ext cx="1208792" cy="2307676"/>
          </a:xfrm>
        </p:spPr>
      </p:pic>
      <p:pic>
        <p:nvPicPr>
          <p:cNvPr id="5" name="Kép 4" descr="ring_P-31.jpg"/>
          <p:cNvPicPr>
            <a:picLocks noChangeAspect="1"/>
          </p:cNvPicPr>
          <p:nvPr/>
        </p:nvPicPr>
        <p:blipFill>
          <a:blip r:embed="rId3" cstate="print"/>
          <a:srcRect l="8203" t="14063" r="10274" b="9511"/>
          <a:stretch>
            <a:fillRect/>
          </a:stretch>
        </p:blipFill>
        <p:spPr>
          <a:xfrm>
            <a:off x="5148064" y="1292993"/>
            <a:ext cx="3384376" cy="2136007"/>
          </a:xfrm>
          <a:prstGeom prst="rect">
            <a:avLst/>
          </a:prstGeom>
        </p:spPr>
      </p:pic>
      <p:pic>
        <p:nvPicPr>
          <p:cNvPr id="6" name="Kép 5" descr="ring_TV-3.jpg"/>
          <p:cNvPicPr>
            <a:picLocks noChangeAspect="1"/>
          </p:cNvPicPr>
          <p:nvPr/>
        </p:nvPicPr>
        <p:blipFill>
          <a:blip r:embed="rId4" cstate="print"/>
          <a:srcRect l="13124" r="10000"/>
          <a:stretch>
            <a:fillRect/>
          </a:stretch>
        </p:blipFill>
        <p:spPr>
          <a:xfrm>
            <a:off x="5940152" y="4673721"/>
            <a:ext cx="1626959" cy="1587264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51520" y="13465"/>
            <a:ext cx="8695285" cy="1687343"/>
          </a:xfrm>
        </p:spPr>
        <p:txBody>
          <a:bodyPr>
            <a:normAutofit/>
          </a:bodyPr>
          <a:lstStyle/>
          <a:p>
            <a:r>
              <a:rPr lang="hu-H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Egységes, modern térbútorok akcióterületenként eltérő színösszeállítással</a:t>
            </a:r>
            <a:endParaRPr lang="hu-HU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Kép 6" descr="ring_P-29.jpg"/>
          <p:cNvPicPr>
            <a:picLocks noChangeAspect="1"/>
          </p:cNvPicPr>
          <p:nvPr/>
        </p:nvPicPr>
        <p:blipFill>
          <a:blip r:embed="rId5" cstate="print"/>
          <a:srcRect l="6316" t="32281" r="6316" b="14386"/>
          <a:stretch>
            <a:fillRect/>
          </a:stretch>
        </p:blipFill>
        <p:spPr>
          <a:xfrm>
            <a:off x="683568" y="1413403"/>
            <a:ext cx="3168352" cy="1450578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96" y="4456834"/>
            <a:ext cx="2961445" cy="2195987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3636" y="3477140"/>
            <a:ext cx="5596728" cy="852425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9792" y="4403610"/>
            <a:ext cx="28575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posta mögött 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259632" y="116631"/>
            <a:ext cx="6773924" cy="562074"/>
          </a:xfrm>
          <a:solidFill>
            <a:schemeClr val="bg2">
              <a:alpha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 Posta mögötti terület felújítása</a:t>
            </a:r>
            <a:endParaRPr lang="hu-H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Kép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5157192"/>
            <a:ext cx="2318687" cy="1676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Kép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55" y="4005064"/>
            <a:ext cx="2168751" cy="18263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Kép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15" r="23530"/>
          <a:stretch/>
        </p:blipFill>
        <p:spPr>
          <a:xfrm>
            <a:off x="6056807" y="2924944"/>
            <a:ext cx="1976749" cy="18381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posta mögött 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Cím 1"/>
          <p:cNvSpPr>
            <a:spLocks noGrp="1"/>
          </p:cNvSpPr>
          <p:nvPr>
            <p:ph type="title"/>
          </p:nvPr>
        </p:nvSpPr>
        <p:spPr>
          <a:xfrm>
            <a:off x="1115616" y="71365"/>
            <a:ext cx="7167382" cy="557105"/>
          </a:xfrm>
          <a:solidFill>
            <a:schemeClr val="bg2">
              <a:alpha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2015. Posta mögötti terület felújítása</a:t>
            </a:r>
            <a:endParaRPr lang="hu-H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Kép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90" y="3887890"/>
            <a:ext cx="3993081" cy="2994811"/>
          </a:xfrm>
          <a:prstGeom prst="rect">
            <a:avLst/>
          </a:prstGeom>
        </p:spPr>
      </p:pic>
      <p:pic>
        <p:nvPicPr>
          <p:cNvPr id="3" name="Kép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04812"/>
            <a:ext cx="3347864" cy="2122755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8662"/>
            <a:ext cx="3347864" cy="3888216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391" y="853364"/>
            <a:ext cx="1669640" cy="3051708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150" y="825380"/>
            <a:ext cx="2309769" cy="3079692"/>
          </a:xfrm>
          <a:prstGeom prst="rect">
            <a:avLst/>
          </a:prstGeom>
        </p:spPr>
      </p:pic>
      <p:pic>
        <p:nvPicPr>
          <p:cNvPr id="9" name="Kép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7032" y="857100"/>
            <a:ext cx="2306967" cy="3030790"/>
          </a:xfrm>
          <a:prstGeom prst="rect">
            <a:avLst/>
          </a:prstGeom>
        </p:spPr>
      </p:pic>
      <p:pic>
        <p:nvPicPr>
          <p:cNvPr id="10" name="Kép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1" b="4538"/>
          <a:stretch/>
        </p:blipFill>
        <p:spPr>
          <a:xfrm>
            <a:off x="6837031" y="2348880"/>
            <a:ext cx="2306968" cy="1963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479</Words>
  <Application>Microsoft Office PowerPoint</Application>
  <PresentationFormat>Diavetítés a képernyőre (4:3 oldalarány)</PresentationFormat>
  <Paragraphs>130</Paragraphs>
  <Slides>25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3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25</vt:i4>
      </vt:variant>
    </vt:vector>
  </HeadingPairs>
  <TitlesOfParts>
    <vt:vector size="29" baseType="lpstr">
      <vt:lpstr>Arial</vt:lpstr>
      <vt:lpstr>Calibri</vt:lpstr>
      <vt:lpstr>Wingdings</vt:lpstr>
      <vt:lpstr>Office-téma</vt:lpstr>
      <vt:lpstr>PowerPoint bemutató</vt:lpstr>
      <vt:lpstr> </vt:lpstr>
      <vt:lpstr>PowerPoint bemutató</vt:lpstr>
      <vt:lpstr>PowerPoint bemutató</vt:lpstr>
      <vt:lpstr>2015. Posta mögötti területek (Rákóczi úti tömbbelsők területei)</vt:lpstr>
      <vt:lpstr>2015. Posta mögötti területek</vt:lpstr>
      <vt:lpstr>Egységes, modern térbútorok akcióterületenként eltérő színösszeállítással</vt:lpstr>
      <vt:lpstr>2015. Posta mögötti terület felújítása</vt:lpstr>
      <vt:lpstr>2015. Posta mögötti terület felújítása</vt:lpstr>
      <vt:lpstr>További fejlesztési területek áttekintése</vt:lpstr>
      <vt:lpstr>2016. Népek barátsága-Havasi-Irinyi közlekedési tengely</vt:lpstr>
      <vt:lpstr>PowerPoint bemutató</vt:lpstr>
      <vt:lpstr>PowerPoint bemutató</vt:lpstr>
      <vt:lpstr>Április utca – Népek barátsága utca  </vt:lpstr>
      <vt:lpstr>2016. Népek barátsága-Havasi-Irinyi közlekedési tengely</vt:lpstr>
      <vt:lpstr>2017. Gárdonyi utca – Arany Iskola belső udvara – Fürst Sándor utca Rákóczi út és Gönczi utca között, Malomsori Óvoda melletti terület</vt:lpstr>
      <vt:lpstr>2018. Gönczi utca – Petőfi utca közötti terület a Városkapuig, illetve a Petőfi utca és Táncsics utca közötti terület</vt:lpstr>
      <vt:lpstr>2019. Több helyszínen történő, kisebb területegységre kiterjedő beavatkozások: Népek barátsága, Bánki Donát utca</vt:lpstr>
      <vt:lpstr>Még néhány pillanatkép…</vt:lpstr>
      <vt:lpstr>Takács Imre utca – Rákóczi Ferenc út kereszteződése </vt:lpstr>
      <vt:lpstr>„Egyszerűsített” = előre gyártott elemekből, burkolatra épített  KÖRFORGALOM</vt:lpstr>
      <vt:lpstr>Hosszabb távú elképzelések: Közvetlen kikötés a Takács Imre utcán Székesfehérvár felé, több ütemben</vt:lpstr>
      <vt:lpstr>PowerPoint bemutató</vt:lpstr>
      <vt:lpstr>PowerPoint bemutató</vt:lpstr>
      <vt:lpstr>Köszönöm a megtisztelő figyelmet!  Várjuk a szíves felvetéseket és javaslatokat Önöktől is!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KÖZMEGHALLGATÁS 2019. szeptember 29.</dc:title>
  <dc:creator>PZ</dc:creator>
  <cp:lastModifiedBy>Németh Gábor</cp:lastModifiedBy>
  <cp:revision>68</cp:revision>
  <dcterms:created xsi:type="dcterms:W3CDTF">2015-09-23T08:56:03Z</dcterms:created>
  <dcterms:modified xsi:type="dcterms:W3CDTF">2015-09-29T07:51:54Z</dcterms:modified>
</cp:coreProperties>
</file>