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75" r:id="rId3"/>
    <p:sldId id="276" r:id="rId4"/>
    <p:sldId id="277" r:id="rId5"/>
    <p:sldId id="283" r:id="rId6"/>
    <p:sldId id="278" r:id="rId7"/>
    <p:sldId id="279" r:id="rId8"/>
    <p:sldId id="284" r:id="rId9"/>
    <p:sldId id="285" r:id="rId10"/>
    <p:sldId id="293" r:id="rId11"/>
    <p:sldId id="282" r:id="rId12"/>
    <p:sldId id="291" r:id="rId13"/>
    <p:sldId id="292" r:id="rId14"/>
    <p:sldId id="286" r:id="rId15"/>
    <p:sldId id="290" r:id="rId16"/>
    <p:sldId id="281" r:id="rId17"/>
    <p:sldId id="287" r:id="rId18"/>
    <p:sldId id="261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áma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 smtClean="0"/>
              <a:t>Kép beszúrásához kattintson az ikonra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ím és képaláír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dézet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évkárty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évkártya idéze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hu-HU" smtClean="0"/>
              <a:t>Mintaszöveg szerkesztése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gaz vagy ham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hu-HU" smtClean="0"/>
              <a:t>Mintaszöveg szerkesztése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 smtClean="0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9/28/2015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 idx="4294967295"/>
          </p:nvPr>
        </p:nvSpPr>
        <p:spPr>
          <a:xfrm>
            <a:off x="1223964" y="258763"/>
            <a:ext cx="9320997" cy="5018087"/>
          </a:xfrm>
        </p:spPr>
        <p:txBody>
          <a:bodyPr anchor="ctr">
            <a:noAutofit/>
          </a:bodyPr>
          <a:lstStyle/>
          <a:p>
            <a:pPr algn="ctr"/>
            <a:r>
              <a:rPr lang="hu-HU" sz="3200" b="1" dirty="0" smtClean="0">
                <a:latin typeface="Arial Black" panose="020B0A04020102020204" pitchFamily="34" charset="0"/>
              </a:rPr>
              <a:t/>
            </a:r>
            <a:br>
              <a:rPr lang="hu-HU" sz="3200" b="1" dirty="0" smtClean="0">
                <a:latin typeface="Arial Black" panose="020B0A04020102020204" pitchFamily="34" charset="0"/>
              </a:rPr>
            </a:br>
            <a:r>
              <a:rPr lang="hu-HU" sz="3200" b="1" dirty="0" smtClean="0">
                <a:latin typeface="Arial Black" panose="020B0A04020102020204" pitchFamily="34" charset="0"/>
              </a:rPr>
              <a:t>KÖZREND, KÖZBIZTONSÁG FEJLESZTÉSÉVEL KAPCSOLATOS ELKÉPZELÉSEK</a:t>
            </a: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endParaRPr lang="hu-HU" sz="28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010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84212" y="404950"/>
            <a:ext cx="10863354" cy="5589450"/>
          </a:xfrm>
        </p:spPr>
        <p:txBody>
          <a:bodyPr anchor="t">
            <a:noAutofit/>
          </a:bodyPr>
          <a:lstStyle/>
          <a:p>
            <a:r>
              <a:rPr lang="hu-H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hu-H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hu-HU" sz="2400" dirty="0" smtClean="0">
                <a:latin typeface="Arial Black" panose="020B0A04020102020204" pitchFamily="34" charset="0"/>
              </a:rPr>
              <a:t/>
            </a:r>
            <a:br>
              <a:rPr lang="hu-HU" sz="24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> </a:t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endParaRPr lang="hu-HU" sz="28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G:\Bea\szemét-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84477" y="570452"/>
            <a:ext cx="6828640" cy="58219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88563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84212" y="404950"/>
            <a:ext cx="10863354" cy="5589450"/>
          </a:xfrm>
        </p:spPr>
        <p:txBody>
          <a:bodyPr anchor="t">
            <a:noAutofit/>
          </a:bodyPr>
          <a:lstStyle/>
          <a:p>
            <a:r>
              <a:rPr lang="hu-H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hu-H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hu-HU" sz="2400" dirty="0" smtClean="0">
                <a:latin typeface="Arial Black" panose="020B0A04020102020204" pitchFamily="34" charset="0"/>
              </a:rPr>
              <a:t/>
            </a:r>
            <a:br>
              <a:rPr lang="hu-HU" sz="24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> </a:t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endParaRPr lang="hu-HU" sz="28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G:\Bea\g_cimg1873_st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1728" y="3514507"/>
            <a:ext cx="5276676" cy="2986961"/>
          </a:xfrm>
          <a:prstGeom prst="rect">
            <a:avLst/>
          </a:prstGeom>
          <a:noFill/>
        </p:spPr>
      </p:pic>
      <p:pic>
        <p:nvPicPr>
          <p:cNvPr id="1027" name="Picture 3" descr="G:\Bea\g_orl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6242" y="248693"/>
            <a:ext cx="5419288" cy="6227608"/>
          </a:xfrm>
          <a:prstGeom prst="rect">
            <a:avLst/>
          </a:prstGeom>
          <a:noFill/>
        </p:spPr>
      </p:pic>
      <p:pic>
        <p:nvPicPr>
          <p:cNvPr id="1028" name="Picture 4" descr="G:\Bea\g_orl9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81512" y="411061"/>
            <a:ext cx="4140177" cy="276836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6010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84212" y="404950"/>
            <a:ext cx="10863354" cy="5589450"/>
          </a:xfrm>
        </p:spPr>
        <p:txBody>
          <a:bodyPr anchor="t">
            <a:noAutofit/>
          </a:bodyPr>
          <a:lstStyle/>
          <a:p>
            <a:r>
              <a:rPr lang="hu-H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hu-H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hu-HU" sz="2400" dirty="0" smtClean="0">
                <a:latin typeface="Arial Black" panose="020B0A04020102020204" pitchFamily="34" charset="0"/>
              </a:rPr>
              <a:t/>
            </a:r>
            <a:br>
              <a:rPr lang="hu-HU" sz="24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> </a:t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endParaRPr lang="hu-HU" sz="28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G:\Bea\keré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33301" y="303000"/>
            <a:ext cx="4344042" cy="2440201"/>
          </a:xfrm>
          <a:prstGeom prst="rect">
            <a:avLst/>
          </a:prstGeom>
          <a:noFill/>
        </p:spPr>
      </p:pic>
      <p:pic>
        <p:nvPicPr>
          <p:cNvPr id="2051" name="Picture 3" descr="G:\Bea\DSC_25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4399" y="343949"/>
            <a:ext cx="4247796" cy="2390862"/>
          </a:xfrm>
          <a:prstGeom prst="rect">
            <a:avLst/>
          </a:prstGeom>
          <a:noFill/>
        </p:spPr>
      </p:pic>
      <p:pic>
        <p:nvPicPr>
          <p:cNvPr id="2052" name="Picture 4" descr="G:\Bea\park002_20140518_201528910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80681" y="2994870"/>
            <a:ext cx="5056463" cy="3370975"/>
          </a:xfrm>
          <a:prstGeom prst="rect">
            <a:avLst/>
          </a:prstGeom>
          <a:noFill/>
        </p:spPr>
      </p:pic>
      <p:pic>
        <p:nvPicPr>
          <p:cNvPr id="2053" name="Picture 5" descr="G:\Bea\utfenntart0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15735" y="3074984"/>
            <a:ext cx="4210714" cy="31580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6010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84212" y="404950"/>
            <a:ext cx="10863354" cy="5589450"/>
          </a:xfrm>
        </p:spPr>
        <p:txBody>
          <a:bodyPr anchor="t">
            <a:noAutofit/>
          </a:bodyPr>
          <a:lstStyle/>
          <a:p>
            <a:pPr algn="ctr"/>
            <a:r>
              <a:rPr lang="hu-HU" sz="2400" u="sng" dirty="0" smtClean="0">
                <a:latin typeface="Arial Black" panose="020B0A04020102020204" pitchFamily="34" charset="0"/>
              </a:rPr>
              <a:t>Közösségi együttélés szabályairól szóló önkormányzati rendelet tervezet kiemelt szabályozási kérdése – </a:t>
            </a:r>
            <a:r>
              <a:rPr lang="hu-HU" sz="2400" u="sng" dirty="0" smtClean="0">
                <a:latin typeface="Arial Black" panose="020B0A04020102020204" pitchFamily="34" charset="0"/>
              </a:rPr>
              <a:t/>
            </a:r>
            <a:br>
              <a:rPr lang="hu-HU" sz="2400" u="sng" dirty="0" smtClean="0">
                <a:latin typeface="Arial Black" panose="020B0A04020102020204" pitchFamily="34" charset="0"/>
              </a:rPr>
            </a:br>
            <a:r>
              <a:rPr lang="hu-HU" sz="2800" u="sng" dirty="0" smtClean="0">
                <a:latin typeface="Arial Black" panose="020B0A04020102020204" pitchFamily="34" charset="0"/>
              </a:rPr>
              <a:t>állatok </a:t>
            </a:r>
            <a:r>
              <a:rPr lang="hu-HU" sz="2800" u="sng" dirty="0" smtClean="0">
                <a:latin typeface="Arial Black" panose="020B0A04020102020204" pitchFamily="34" charset="0"/>
              </a:rPr>
              <a:t>tartásával kapcsolatos </a:t>
            </a:r>
            <a:r>
              <a:rPr lang="hu-HU" sz="2800" u="sng" dirty="0" smtClean="0">
                <a:latin typeface="Arial Black" panose="020B0A04020102020204" pitchFamily="34" charset="0"/>
              </a:rPr>
              <a:t>szabályozás</a:t>
            </a: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b="1" i="1" dirty="0" smtClean="0">
                <a:latin typeface="Arial Black" panose="020B0A04020102020204" pitchFamily="34" charset="0"/>
              </a:rPr>
              <a:t>Városlakók </a:t>
            </a:r>
            <a:r>
              <a:rPr lang="hu-HU" sz="2800" b="1" i="1" dirty="0" smtClean="0">
                <a:latin typeface="Arial Black" panose="020B0A04020102020204" pitchFamily="34" charset="0"/>
              </a:rPr>
              <a:t>– állattartók - kedvenc </a:t>
            </a:r>
            <a:r>
              <a:rPr lang="hu-HU" sz="2800" b="1" i="1" dirty="0" smtClean="0">
                <a:latin typeface="Arial Black" panose="020B0A04020102020204" pitchFamily="34" charset="0"/>
              </a:rPr>
              <a:t>állatok harmonikus </a:t>
            </a:r>
            <a:r>
              <a:rPr lang="hu-HU" sz="2800" b="1" i="1" dirty="0" smtClean="0">
                <a:latin typeface="Arial Black" panose="020B0A04020102020204" pitchFamily="34" charset="0"/>
              </a:rPr>
              <a:t>egymás mellett élése érdekében:</a:t>
            </a:r>
            <a:br>
              <a:rPr lang="hu-HU" sz="2800" b="1" i="1" dirty="0" smtClean="0">
                <a:latin typeface="Arial Black" panose="020B0A04020102020204" pitchFamily="34" charset="0"/>
              </a:rPr>
            </a:br>
            <a:r>
              <a:rPr lang="hu-HU" sz="2800" i="1" dirty="0" smtClean="0">
                <a:latin typeface="Arial Black" panose="020B0A04020102020204" pitchFamily="34" charset="0"/>
              </a:rPr>
              <a:t>- </a:t>
            </a:r>
            <a:r>
              <a:rPr lang="hu-HU" sz="2400" i="1" dirty="0" smtClean="0">
                <a:latin typeface="Arial Black" panose="020B0A04020102020204" pitchFamily="34" charset="0"/>
              </a:rPr>
              <a:t>kutyapiszok összeszedését ösztönző 	hulladéktároló + </a:t>
            </a:r>
            <a:r>
              <a:rPr lang="hu-HU" sz="2400" i="1" dirty="0" smtClean="0">
                <a:latin typeface="Arial Black" panose="020B0A04020102020204" pitchFamily="34" charset="0"/>
              </a:rPr>
              <a:t>zacskó biztosítása (idén 10 db)</a:t>
            </a:r>
            <a:br>
              <a:rPr lang="hu-HU" sz="2400" i="1" dirty="0" smtClean="0">
                <a:latin typeface="Arial Black" panose="020B0A04020102020204" pitchFamily="34" charset="0"/>
              </a:rPr>
            </a:br>
            <a:r>
              <a:rPr lang="hu-HU" sz="2400" i="1" dirty="0" smtClean="0">
                <a:latin typeface="Arial Black" panose="020B0A04020102020204" pitchFamily="34" charset="0"/>
              </a:rPr>
              <a:t>- </a:t>
            </a:r>
            <a:r>
              <a:rPr lang="hu-HU" sz="2400" i="1" dirty="0" err="1" smtClean="0">
                <a:latin typeface="Arial Black" panose="020B0A04020102020204" pitchFamily="34" charset="0"/>
              </a:rPr>
              <a:t>Ebrendészeti</a:t>
            </a:r>
            <a:r>
              <a:rPr lang="hu-HU" sz="2400" i="1" dirty="0" smtClean="0">
                <a:latin typeface="Arial Black" panose="020B0A04020102020204" pitchFamily="34" charset="0"/>
              </a:rPr>
              <a:t> </a:t>
            </a:r>
            <a:r>
              <a:rPr lang="hu-HU" sz="2400" i="1" dirty="0" smtClean="0">
                <a:latin typeface="Arial Black" panose="020B0A04020102020204" pitchFamily="34" charset="0"/>
              </a:rPr>
              <a:t>telep fejlesztése (inkubátor ketrec),</a:t>
            </a:r>
            <a:r>
              <a:rPr lang="hu-HU" sz="2400" i="1" dirty="0" smtClean="0">
                <a:latin typeface="Arial Black" panose="020B0A04020102020204" pitchFamily="34" charset="0"/>
              </a:rPr>
              <a:t/>
            </a:r>
            <a:br>
              <a:rPr lang="hu-HU" sz="2400" i="1" dirty="0" smtClean="0">
                <a:latin typeface="Arial Black" panose="020B0A04020102020204" pitchFamily="34" charset="0"/>
              </a:rPr>
            </a:br>
            <a:r>
              <a:rPr lang="hu-HU" sz="2400" i="1" dirty="0" smtClean="0">
                <a:latin typeface="Arial Black" panose="020B0A04020102020204" pitchFamily="34" charset="0"/>
              </a:rPr>
              <a:t>- kutyafuttatók, állatmenhely létesítése,</a:t>
            </a:r>
            <a:br>
              <a:rPr lang="hu-HU" sz="2400" i="1" dirty="0" smtClean="0">
                <a:latin typeface="Arial Black" panose="020B0A04020102020204" pitchFamily="34" charset="0"/>
              </a:rPr>
            </a:br>
            <a:r>
              <a:rPr lang="hu-HU" sz="2400" i="1" dirty="0" smtClean="0">
                <a:latin typeface="Arial Black" panose="020B0A04020102020204" pitchFamily="34" charset="0"/>
              </a:rPr>
              <a:t>- együttműködés egyesülettel (ments </a:t>
            </a:r>
            <a:r>
              <a:rPr lang="hu-HU" sz="2400" i="1" dirty="0" smtClean="0">
                <a:latin typeface="Arial Black" panose="020B0A04020102020204" pitchFamily="34" charset="0"/>
              </a:rPr>
              <a:t>meg!),</a:t>
            </a:r>
            <a:r>
              <a:rPr lang="hu-HU" sz="2400" i="1" dirty="0" smtClean="0">
                <a:latin typeface="Arial Black" panose="020B0A04020102020204" pitchFamily="34" charset="0"/>
              </a:rPr>
              <a:t/>
            </a:r>
            <a:br>
              <a:rPr lang="hu-HU" sz="2400" i="1" dirty="0" smtClean="0">
                <a:latin typeface="Arial Black" panose="020B0A04020102020204" pitchFamily="34" charset="0"/>
              </a:rPr>
            </a:br>
            <a:r>
              <a:rPr lang="hu-HU" sz="2400" i="1" dirty="0" smtClean="0">
                <a:latin typeface="Arial Black" panose="020B0A04020102020204" pitchFamily="34" charset="0"/>
              </a:rPr>
              <a:t>- felvilágosító előadások </a:t>
            </a:r>
            <a:r>
              <a:rPr lang="hu-HU" sz="2400" i="1" dirty="0" smtClean="0">
                <a:latin typeface="Arial Black" panose="020B0A04020102020204" pitchFamily="34" charset="0"/>
              </a:rPr>
              <a:t>iskolákban</a:t>
            </a:r>
            <a:br>
              <a:rPr lang="hu-HU" sz="2400" i="1" dirty="0" smtClean="0">
                <a:latin typeface="Arial Black" panose="020B0A04020102020204" pitchFamily="34" charset="0"/>
              </a:rPr>
            </a:br>
            <a:r>
              <a:rPr lang="hu-HU" sz="2400" i="1" dirty="0" smtClean="0">
                <a:latin typeface="Arial Black" panose="020B0A04020102020204" pitchFamily="34" charset="0"/>
              </a:rPr>
              <a:t>- Chip beültetésének és a regisztráció fontossága </a:t>
            </a:r>
            <a:br>
              <a:rPr lang="hu-HU" sz="2400" i="1" dirty="0" smtClean="0">
                <a:latin typeface="Arial Black" panose="020B0A04020102020204" pitchFamily="34" charset="0"/>
              </a:rPr>
            </a:br>
            <a:r>
              <a:rPr lang="hu-HU" sz="2400" i="1" dirty="0" smtClean="0">
                <a:latin typeface="Arial Black" panose="020B0A04020102020204" pitchFamily="34" charset="0"/>
              </a:rPr>
              <a:t>- eb összeírás (november 30-ig)</a:t>
            </a:r>
            <a:r>
              <a:rPr lang="hu-H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hu-H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hu-HU" sz="2400" dirty="0" smtClean="0">
                <a:latin typeface="Arial Black" panose="020B0A04020102020204" pitchFamily="34" charset="0"/>
              </a:rPr>
              <a:t/>
            </a:r>
            <a:br>
              <a:rPr lang="hu-HU" sz="24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> </a:t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endParaRPr lang="hu-HU" sz="28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010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84212" y="404950"/>
            <a:ext cx="10863354" cy="5589450"/>
          </a:xfrm>
        </p:spPr>
        <p:txBody>
          <a:bodyPr anchor="t">
            <a:noAutofit/>
          </a:bodyPr>
          <a:lstStyle/>
          <a:p>
            <a:r>
              <a:rPr lang="hu-H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hu-H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hu-HU" sz="2400" dirty="0" smtClean="0">
                <a:latin typeface="Arial Black" panose="020B0A04020102020204" pitchFamily="34" charset="0"/>
              </a:rPr>
              <a:t/>
            </a:r>
            <a:br>
              <a:rPr lang="hu-HU" sz="24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> </a:t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endParaRPr lang="hu-HU" sz="28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 descr="G:\Bea\d__vyr_138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7592" y="1929468"/>
            <a:ext cx="2366394" cy="2989355"/>
          </a:xfrm>
          <a:prstGeom prst="rect">
            <a:avLst/>
          </a:prstGeom>
          <a:noFill/>
        </p:spPr>
      </p:pic>
      <p:pic>
        <p:nvPicPr>
          <p:cNvPr id="4100" name="Picture 4" descr="G:\Bea\kakitunder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18372" y="360727"/>
            <a:ext cx="7494725" cy="62456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6010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84212" y="404950"/>
            <a:ext cx="10863354" cy="5589450"/>
          </a:xfrm>
        </p:spPr>
        <p:txBody>
          <a:bodyPr anchor="t">
            <a:noAutofit/>
          </a:bodyPr>
          <a:lstStyle/>
          <a:p>
            <a:r>
              <a:rPr lang="hu-H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hu-H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hu-HU" sz="2400" dirty="0" smtClean="0">
                <a:latin typeface="Arial Black" panose="020B0A04020102020204" pitchFamily="34" charset="0"/>
              </a:rPr>
              <a:t/>
            </a:r>
            <a:br>
              <a:rPr lang="hu-HU" sz="24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> </a:t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endParaRPr lang="hu-HU" sz="28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:\Users\arvaf\AppData\Local\Microsoft\Windows\Temporary Internet Files\Content.Outlook\OZ8Y2WCM\DSC02611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2297" y="392186"/>
            <a:ext cx="9001387" cy="61008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6010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84212" y="404950"/>
            <a:ext cx="10863354" cy="5589450"/>
          </a:xfrm>
        </p:spPr>
        <p:txBody>
          <a:bodyPr anchor="t">
            <a:noAutofit/>
          </a:bodyPr>
          <a:lstStyle/>
          <a:p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hu-H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hu-HU" sz="2400" dirty="0" smtClean="0">
                <a:latin typeface="Arial Black" panose="020B0A04020102020204" pitchFamily="34" charset="0"/>
              </a:rPr>
              <a:t/>
            </a:r>
            <a:br>
              <a:rPr lang="hu-HU" sz="24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> </a:t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endParaRPr lang="hu-HU" sz="28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3" descr="G:\Bea\kutyifut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3949" y="192948"/>
            <a:ext cx="5511566" cy="3254928"/>
          </a:xfrm>
          <a:prstGeom prst="rect">
            <a:avLst/>
          </a:prstGeom>
          <a:noFill/>
        </p:spPr>
      </p:pic>
      <p:pic>
        <p:nvPicPr>
          <p:cNvPr id="5122" name="Picture 2" descr="G:\Bea\KutyafuttatóKözTé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74965" y="210774"/>
            <a:ext cx="5603846" cy="3220324"/>
          </a:xfrm>
          <a:prstGeom prst="rect">
            <a:avLst/>
          </a:prstGeom>
          <a:noFill/>
        </p:spPr>
      </p:pic>
      <p:pic>
        <p:nvPicPr>
          <p:cNvPr id="5123" name="Picture 3" descr="G:\Bea\menhel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39567" y="3743994"/>
            <a:ext cx="4177717" cy="2640028"/>
          </a:xfrm>
          <a:prstGeom prst="rect">
            <a:avLst/>
          </a:prstGeom>
          <a:noFill/>
        </p:spPr>
      </p:pic>
      <p:pic>
        <p:nvPicPr>
          <p:cNvPr id="5124" name="Picture 4" descr="G:\Bea\menhely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68580" y="3722964"/>
            <a:ext cx="4991450" cy="2667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6010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84212" y="404950"/>
            <a:ext cx="10863354" cy="5589450"/>
          </a:xfrm>
        </p:spPr>
        <p:txBody>
          <a:bodyPr anchor="t">
            <a:noAutofit/>
          </a:bodyPr>
          <a:lstStyle/>
          <a:p>
            <a:pPr algn="ctr"/>
            <a:r>
              <a:rPr lang="hu-HU" sz="2800" u="sng" dirty="0" smtClean="0">
                <a:latin typeface="Arial Black" panose="020B0A04020102020204" pitchFamily="34" charset="0"/>
              </a:rPr>
              <a:t>Közösségi együttélés szabályairól szóló önkormányzati rendelet tervezet társadalmi </a:t>
            </a:r>
            <a:r>
              <a:rPr lang="hu-HU" sz="2800" u="sng" dirty="0" smtClean="0">
                <a:latin typeface="Arial Black" panose="020B0A04020102020204" pitchFamily="34" charset="0"/>
              </a:rPr>
              <a:t>megvitatása</a:t>
            </a: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i="1" dirty="0" smtClean="0">
                <a:latin typeface="Arial Black" panose="020B0A04020102020204" pitchFamily="34" charset="0"/>
              </a:rPr>
              <a:t>2015. október első két hetében lakossági fórumok tartása</a:t>
            </a:r>
            <a:r>
              <a:rPr lang="hu-HU" sz="2800" i="1" dirty="0" smtClean="0">
                <a:latin typeface="Arial Black" panose="020B0A04020102020204" pitchFamily="34" charset="0"/>
              </a:rPr>
              <a:t>:</a:t>
            </a:r>
            <a:br>
              <a:rPr lang="hu-HU" sz="2800" i="1" dirty="0" smtClean="0">
                <a:latin typeface="Arial Black" panose="020B0A04020102020204" pitchFamily="34" charset="0"/>
              </a:rPr>
            </a:br>
            <a:r>
              <a:rPr lang="hu-HU" sz="2800" i="1" dirty="0" smtClean="0">
                <a:latin typeface="Arial Black" panose="020B0A04020102020204" pitchFamily="34" charset="0"/>
              </a:rPr>
              <a:t/>
            </a:r>
            <a:br>
              <a:rPr lang="hu-HU" sz="2800" i="1" dirty="0" smtClean="0">
                <a:latin typeface="Arial Black" panose="020B0A04020102020204" pitchFamily="34" charset="0"/>
              </a:rPr>
            </a:br>
            <a:r>
              <a:rPr lang="hu-HU" sz="2800" i="1" dirty="0" smtClean="0">
                <a:latin typeface="Arial Black" panose="020B0A04020102020204" pitchFamily="34" charset="0"/>
              </a:rPr>
              <a:t>- civil </a:t>
            </a:r>
            <a:r>
              <a:rPr lang="hu-HU" sz="2800" i="1" dirty="0" smtClean="0">
                <a:latin typeface="Arial Black" panose="020B0A04020102020204" pitchFamily="34" charset="0"/>
              </a:rPr>
              <a:t>szervezetek részvételével, </a:t>
            </a:r>
            <a:r>
              <a:rPr lang="hu-HU" sz="2800" i="1" dirty="0" smtClean="0">
                <a:latin typeface="Arial Black" panose="020B0A04020102020204" pitchFamily="34" charset="0"/>
              </a:rPr>
              <a:t/>
            </a:r>
            <a:br>
              <a:rPr lang="hu-HU" sz="2800" i="1" dirty="0" smtClean="0">
                <a:latin typeface="Arial Black" panose="020B0A04020102020204" pitchFamily="34" charset="0"/>
              </a:rPr>
            </a:br>
            <a:r>
              <a:rPr lang="hu-HU" sz="2800" i="1" dirty="0" smtClean="0">
                <a:latin typeface="Arial Black" panose="020B0A04020102020204" pitchFamily="34" charset="0"/>
              </a:rPr>
              <a:t/>
            </a:r>
            <a:br>
              <a:rPr lang="hu-HU" sz="2800" i="1" dirty="0" smtClean="0">
                <a:latin typeface="Arial Black" panose="020B0A04020102020204" pitchFamily="34" charset="0"/>
              </a:rPr>
            </a:br>
            <a:r>
              <a:rPr lang="hu-HU" sz="2800" i="1" dirty="0" smtClean="0">
                <a:latin typeface="Arial Black" panose="020B0A04020102020204" pitchFamily="34" charset="0"/>
              </a:rPr>
              <a:t>- társasházi közös </a:t>
            </a:r>
            <a:r>
              <a:rPr lang="hu-HU" sz="2800" i="1" dirty="0" smtClean="0">
                <a:latin typeface="Arial Black" panose="020B0A04020102020204" pitchFamily="34" charset="0"/>
              </a:rPr>
              <a:t>képviselők részvételével,</a:t>
            </a:r>
            <a:r>
              <a:rPr lang="hu-HU" sz="2800" i="1" dirty="0" smtClean="0">
                <a:latin typeface="Arial Black" panose="020B0A04020102020204" pitchFamily="34" charset="0"/>
              </a:rPr>
              <a:t/>
            </a:r>
            <a:br>
              <a:rPr lang="hu-HU" sz="2800" i="1" dirty="0" smtClean="0">
                <a:latin typeface="Arial Black" panose="020B0A04020102020204" pitchFamily="34" charset="0"/>
              </a:rPr>
            </a:br>
            <a:r>
              <a:rPr lang="hu-HU" sz="2800" i="1" dirty="0" smtClean="0">
                <a:latin typeface="Arial Black" panose="020B0A04020102020204" pitchFamily="34" charset="0"/>
              </a:rPr>
              <a:t> </a:t>
            </a:r>
            <a:br>
              <a:rPr lang="hu-HU" sz="2800" i="1" dirty="0" smtClean="0">
                <a:latin typeface="Arial Black" panose="020B0A04020102020204" pitchFamily="34" charset="0"/>
              </a:rPr>
            </a:br>
            <a:r>
              <a:rPr lang="hu-HU" sz="2800" i="1" dirty="0" smtClean="0">
                <a:latin typeface="Arial Black" panose="020B0A04020102020204" pitchFamily="34" charset="0"/>
              </a:rPr>
              <a:t>- igény esetén </a:t>
            </a:r>
            <a:r>
              <a:rPr lang="hu-HU" sz="2800" i="1" dirty="0" smtClean="0">
                <a:latin typeface="Arial Black" panose="020B0A04020102020204" pitchFamily="34" charset="0"/>
              </a:rPr>
              <a:t>városrészi fórum </a:t>
            </a:r>
            <a:r>
              <a:rPr lang="hu-HU" sz="2800" i="1" dirty="0" smtClean="0">
                <a:latin typeface="Arial Black" panose="020B0A04020102020204" pitchFamily="34" charset="0"/>
              </a:rPr>
              <a:t>(pl. borbála)</a:t>
            </a:r>
            <a:br>
              <a:rPr lang="hu-HU" sz="2800" i="1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hu-H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hu-HU" sz="2400" dirty="0" smtClean="0">
                <a:latin typeface="Arial Black" panose="020B0A04020102020204" pitchFamily="34" charset="0"/>
              </a:rPr>
              <a:t/>
            </a:r>
            <a:br>
              <a:rPr lang="hu-HU" sz="24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> </a:t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endParaRPr lang="hu-HU" sz="28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010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400961" y="1447800"/>
            <a:ext cx="9341651" cy="1143000"/>
          </a:xfrm>
        </p:spPr>
        <p:txBody>
          <a:bodyPr>
            <a:normAutofit/>
          </a:bodyPr>
          <a:lstStyle/>
          <a:p>
            <a:pPr algn="ctr"/>
            <a:r>
              <a:rPr lang="hu-HU" sz="3200" b="1" dirty="0" smtClean="0">
                <a:latin typeface="Arial Black" pitchFamily="34" charset="0"/>
              </a:rPr>
              <a:t>Köszönöm megtisztelő figyelmüket!</a:t>
            </a:r>
            <a:endParaRPr lang="hu-HU" sz="3200" b="1" dirty="0">
              <a:latin typeface="Arial Black" pitchFamily="34" charset="0"/>
            </a:endParaRP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057013" y="2750940"/>
            <a:ext cx="10039884" cy="2048933"/>
          </a:xfrm>
        </p:spPr>
        <p:txBody>
          <a:bodyPr/>
          <a:lstStyle/>
          <a:p>
            <a:endParaRPr lang="hu-HU" dirty="0" smtClean="0"/>
          </a:p>
          <a:p>
            <a:endParaRPr lang="hu-HU" dirty="0" smtClean="0"/>
          </a:p>
          <a:p>
            <a:pPr algn="ctr"/>
            <a:r>
              <a:rPr lang="hu-HU" sz="3200" b="1" dirty="0" smtClean="0">
                <a:solidFill>
                  <a:schemeClr val="tx1"/>
                </a:solidFill>
                <a:latin typeface="Arial Black" pitchFamily="34" charset="0"/>
              </a:rPr>
              <a:t>Elérhetőség: </a:t>
            </a:r>
            <a:r>
              <a:rPr lang="hu-HU" sz="3200" b="1" dirty="0" err="1" smtClean="0">
                <a:solidFill>
                  <a:schemeClr val="tx1"/>
                </a:solidFill>
                <a:latin typeface="Arial Black" pitchFamily="34" charset="0"/>
              </a:rPr>
              <a:t>jegyzo</a:t>
            </a:r>
            <a:r>
              <a:rPr lang="hu-HU" sz="3200" b="1" dirty="0" smtClean="0">
                <a:solidFill>
                  <a:schemeClr val="tx1"/>
                </a:solidFill>
                <a:latin typeface="Arial Black" pitchFamily="34" charset="0"/>
              </a:rPr>
              <a:t>@</a:t>
            </a:r>
            <a:r>
              <a:rPr lang="hu-HU" sz="3200" b="1" dirty="0" err="1" smtClean="0">
                <a:solidFill>
                  <a:schemeClr val="tx1"/>
                </a:solidFill>
                <a:latin typeface="Arial Black" pitchFamily="34" charset="0"/>
              </a:rPr>
              <a:t>oroszlany.hu</a:t>
            </a:r>
            <a:endParaRPr lang="hu-HU" sz="3200" b="1" dirty="0">
              <a:solidFill>
                <a:schemeClr val="tx1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0355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84212" y="404950"/>
            <a:ext cx="10863354" cy="5589450"/>
          </a:xfrm>
        </p:spPr>
        <p:txBody>
          <a:bodyPr anchor="t">
            <a:noAutofit/>
          </a:bodyPr>
          <a:lstStyle/>
          <a:p>
            <a:pPr algn="ctr"/>
            <a:r>
              <a:rPr lang="hu-HU" sz="2800" u="sng" dirty="0" smtClean="0">
                <a:latin typeface="Arial Black" panose="020B0A04020102020204" pitchFamily="34" charset="0"/>
              </a:rPr>
              <a:t>JÁTSZÓTEREK </a:t>
            </a:r>
            <a:r>
              <a:rPr lang="hu-HU" sz="2800" u="sng" dirty="0" err="1" smtClean="0">
                <a:latin typeface="Arial Black" panose="020B0A04020102020204" pitchFamily="34" charset="0"/>
              </a:rPr>
              <a:t>FEJLESZTÉSe</a:t>
            </a: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>- </a:t>
            </a:r>
            <a:r>
              <a:rPr lang="hu-HU" sz="2800" i="1" dirty="0" smtClean="0">
                <a:latin typeface="Arial Black" panose="020B0A04020102020204" pitchFamily="34" charset="0"/>
              </a:rPr>
              <a:t>cél: </a:t>
            </a:r>
            <a:r>
              <a:rPr lang="hu-HU" sz="2800" i="1" dirty="0" smtClean="0">
                <a:latin typeface="Arial Black" panose="020B0A04020102020204" pitchFamily="34" charset="0"/>
              </a:rPr>
              <a:t>jelenleg </a:t>
            </a:r>
            <a:r>
              <a:rPr lang="hu-HU" sz="2800" i="1" dirty="0" smtClean="0">
                <a:latin typeface="Arial Black" panose="020B0A04020102020204" pitchFamily="34" charset="0"/>
              </a:rPr>
              <a:t>meglévő játszóterek felújítása, karbantartása, játékok pótlása, új </a:t>
            </a:r>
            <a:r>
              <a:rPr lang="hu-HU" sz="2800" i="1" dirty="0" smtClean="0">
                <a:latin typeface="Arial Black" panose="020B0A04020102020204" pitchFamily="34" charset="0"/>
              </a:rPr>
              <a:t>játékok beszerzése</a:t>
            </a:r>
            <a:br>
              <a:rPr lang="hu-HU" sz="2800" i="1" dirty="0" smtClean="0">
                <a:latin typeface="Arial Black" panose="020B0A04020102020204" pitchFamily="34" charset="0"/>
              </a:rPr>
            </a:br>
            <a:r>
              <a:rPr lang="hu-HU" sz="2800" i="1" dirty="0" smtClean="0">
                <a:latin typeface="Arial Black" panose="020B0A04020102020204" pitchFamily="34" charset="0"/>
              </a:rPr>
              <a:t>Új játszótér: Borbála (</a:t>
            </a:r>
            <a:r>
              <a:rPr lang="hu-HU" sz="2800" i="1" dirty="0" err="1" smtClean="0">
                <a:latin typeface="Arial Black" panose="020B0A04020102020204" pitchFamily="34" charset="0"/>
              </a:rPr>
              <a:t>Miskóréti</a:t>
            </a:r>
            <a:r>
              <a:rPr lang="hu-HU" sz="2800" i="1" dirty="0" smtClean="0">
                <a:latin typeface="Arial Black" panose="020B0A04020102020204" pitchFamily="34" charset="0"/>
              </a:rPr>
              <a:t> utca)</a:t>
            </a:r>
            <a:br>
              <a:rPr lang="hu-HU" sz="2800" i="1" dirty="0" smtClean="0">
                <a:latin typeface="Arial Black" panose="020B0A04020102020204" pitchFamily="34" charset="0"/>
              </a:rPr>
            </a:br>
            <a:r>
              <a:rPr lang="hu-HU" sz="2800" i="1" dirty="0" smtClean="0">
                <a:latin typeface="Arial Black" panose="020B0A04020102020204" pitchFamily="34" charset="0"/>
              </a:rPr>
              <a:t> </a:t>
            </a:r>
            <a:r>
              <a:rPr lang="hu-HU" sz="2400" i="1" dirty="0" smtClean="0">
                <a:latin typeface="Arial Black" panose="020B0A04020102020204" pitchFamily="34" charset="0"/>
              </a:rPr>
              <a:t/>
            </a:r>
            <a:br>
              <a:rPr lang="hu-HU" sz="2400" i="1" dirty="0" smtClean="0">
                <a:latin typeface="Arial Black" panose="020B0A04020102020204" pitchFamily="34" charset="0"/>
              </a:rPr>
            </a:br>
            <a:r>
              <a:rPr lang="hu-HU" sz="2400" i="1" dirty="0" smtClean="0">
                <a:latin typeface="Arial Black" panose="020B0A04020102020204" pitchFamily="34" charset="0"/>
              </a:rPr>
              <a:t>- </a:t>
            </a:r>
            <a:r>
              <a:rPr lang="hu-HU" sz="2800" i="1" dirty="0" smtClean="0">
                <a:latin typeface="Arial Black" panose="020B0A04020102020204" pitchFamily="34" charset="0"/>
              </a:rPr>
              <a:t>szolgáltatások bővítése: hulladéktároló, pad, ivókút, kerítéselem cseréje, árnyékolás</a:t>
            </a:r>
            <a:br>
              <a:rPr lang="hu-HU" sz="2800" i="1" dirty="0" smtClean="0">
                <a:latin typeface="Arial Black" panose="020B0A04020102020204" pitchFamily="34" charset="0"/>
              </a:rPr>
            </a:br>
            <a:r>
              <a:rPr lang="hu-HU" sz="2800" i="1" dirty="0" smtClean="0">
                <a:latin typeface="Arial Black" panose="020B0A04020102020204" pitchFamily="34" charset="0"/>
              </a:rPr>
              <a:t/>
            </a:r>
            <a:br>
              <a:rPr lang="hu-HU" sz="2800" i="1" dirty="0" smtClean="0">
                <a:latin typeface="Arial Black" panose="020B0A04020102020204" pitchFamily="34" charset="0"/>
              </a:rPr>
            </a:br>
            <a:r>
              <a:rPr lang="hu-HU" sz="2800" i="1" dirty="0" smtClean="0">
                <a:latin typeface="Arial Black" panose="020B0A04020102020204" pitchFamily="34" charset="0"/>
              </a:rPr>
              <a:t>- </a:t>
            </a:r>
            <a:r>
              <a:rPr lang="hu-HU" sz="2800" i="1" dirty="0" smtClean="0">
                <a:latin typeface="Arial Black" panose="020B0A04020102020204" pitchFamily="34" charset="0"/>
              </a:rPr>
              <a:t>védelem </a:t>
            </a:r>
            <a:r>
              <a:rPr lang="hu-HU" sz="2800" i="1" dirty="0" smtClean="0">
                <a:latin typeface="Arial Black" panose="020B0A04020102020204" pitchFamily="34" charset="0"/>
              </a:rPr>
              <a:t>– kamerarendszer kiépítése </a:t>
            </a:r>
            <a:br>
              <a:rPr lang="hu-HU" sz="2800" i="1" dirty="0" smtClean="0">
                <a:latin typeface="Arial Black" panose="020B0A04020102020204" pitchFamily="34" charset="0"/>
              </a:rPr>
            </a:br>
            <a:r>
              <a:rPr lang="hu-HU" sz="2800" i="1" dirty="0" smtClean="0">
                <a:latin typeface="Arial Black" panose="020B0A04020102020204" pitchFamily="34" charset="0"/>
              </a:rPr>
              <a:t/>
            </a:r>
            <a:br>
              <a:rPr lang="hu-HU" sz="2800" i="1" dirty="0" smtClean="0">
                <a:latin typeface="Arial Black" panose="020B0A04020102020204" pitchFamily="34" charset="0"/>
              </a:rPr>
            </a:br>
            <a:r>
              <a:rPr lang="hu-HU" sz="2800" i="1" dirty="0" smtClean="0">
                <a:latin typeface="Arial Black" panose="020B0A04020102020204" pitchFamily="34" charset="0"/>
              </a:rPr>
              <a:t>- Igények, költségek felmérés – 2015. október </a:t>
            </a: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endParaRPr lang="hu-HU" sz="28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010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84212" y="404950"/>
            <a:ext cx="10863354" cy="5589450"/>
          </a:xfrm>
        </p:spPr>
        <p:txBody>
          <a:bodyPr anchor="t">
            <a:noAutofit/>
          </a:bodyPr>
          <a:lstStyle/>
          <a:p>
            <a:pPr marL="92075" algn="ctr"/>
            <a:r>
              <a:rPr lang="hu-HU" sz="2800" u="sng" dirty="0" smtClean="0">
                <a:latin typeface="Arial Black" panose="020B0A04020102020204" pitchFamily="34" charset="0"/>
              </a:rPr>
              <a:t>Polgármesteri Hivatal ellenőrzési funkciójának </a:t>
            </a:r>
            <a:r>
              <a:rPr lang="hu-HU" sz="2800" u="sng" dirty="0" smtClean="0">
                <a:latin typeface="Arial Black" panose="020B0A04020102020204" pitchFamily="34" charset="0"/>
              </a:rPr>
              <a:t>erősítése</a:t>
            </a: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400" i="1" dirty="0" smtClean="0">
                <a:latin typeface="Arial Black" panose="020B0A04020102020204" pitchFamily="34" charset="0"/>
              </a:rPr>
              <a:t>- közterület-felügyelői csoport létrehozása – </a:t>
            </a:r>
            <a:r>
              <a:rPr lang="hu-HU" sz="2400" i="1" dirty="0" smtClean="0">
                <a:latin typeface="Arial Black" panose="020B0A04020102020204" pitchFamily="34" charset="0"/>
              </a:rPr>
              <a:t/>
            </a:r>
            <a:br>
              <a:rPr lang="hu-HU" sz="2400" i="1" dirty="0" smtClean="0">
                <a:latin typeface="Arial Black" panose="020B0A04020102020204" pitchFamily="34" charset="0"/>
              </a:rPr>
            </a:br>
            <a:r>
              <a:rPr lang="hu-HU" sz="2400" i="1" dirty="0" smtClean="0">
                <a:latin typeface="Arial Black" panose="020B0A04020102020204" pitchFamily="34" charset="0"/>
              </a:rPr>
              <a:t>év </a:t>
            </a:r>
            <a:r>
              <a:rPr lang="hu-HU" sz="2400" i="1" dirty="0" smtClean="0">
                <a:latin typeface="Arial Black" panose="020B0A04020102020204" pitchFamily="34" charset="0"/>
              </a:rPr>
              <a:t>végéig </a:t>
            </a:r>
            <a:r>
              <a:rPr lang="hu-HU" sz="2400" i="1" dirty="0" smtClean="0">
                <a:latin typeface="Arial Black" panose="020B0A04020102020204" pitchFamily="34" charset="0"/>
              </a:rPr>
              <a:t>7 főre történő bővítés</a:t>
            </a:r>
            <a:r>
              <a:rPr lang="hu-HU" sz="2400" i="1" dirty="0" smtClean="0">
                <a:latin typeface="Arial Black" panose="020B0A04020102020204" pitchFamily="34" charset="0"/>
              </a:rPr>
              <a:t/>
            </a:r>
            <a:br>
              <a:rPr lang="hu-HU" sz="2400" i="1" dirty="0" smtClean="0">
                <a:latin typeface="Arial Black" panose="020B0A04020102020204" pitchFamily="34" charset="0"/>
              </a:rPr>
            </a:br>
            <a:r>
              <a:rPr lang="hu-HU" sz="2400" i="1" dirty="0" smtClean="0">
                <a:latin typeface="Arial Black" panose="020B0A04020102020204" pitchFamily="34" charset="0"/>
              </a:rPr>
              <a:t/>
            </a:r>
            <a:br>
              <a:rPr lang="hu-HU" sz="2400" i="1" dirty="0" smtClean="0">
                <a:latin typeface="Arial Black" panose="020B0A04020102020204" pitchFamily="34" charset="0"/>
              </a:rPr>
            </a:br>
            <a:r>
              <a:rPr lang="hu-HU" sz="2400" i="1" dirty="0" smtClean="0">
                <a:latin typeface="Arial Black" panose="020B0A04020102020204" pitchFamily="34" charset="0"/>
              </a:rPr>
              <a:t>- 2015. szeptember 01-től két műszakos munkarend </a:t>
            </a:r>
            <a:r>
              <a:rPr lang="hu-HU" sz="2400" i="1" dirty="0" smtClean="0">
                <a:latin typeface="Arial Black" panose="020B0A04020102020204" pitchFamily="34" charset="0"/>
              </a:rPr>
              <a:t/>
            </a:r>
            <a:br>
              <a:rPr lang="hu-HU" sz="2400" i="1" dirty="0" smtClean="0">
                <a:latin typeface="Arial Black" panose="020B0A04020102020204" pitchFamily="34" charset="0"/>
              </a:rPr>
            </a:br>
            <a:r>
              <a:rPr lang="hu-HU" sz="2400" i="1" dirty="0" smtClean="0">
                <a:latin typeface="Arial Black" panose="020B0A04020102020204" pitchFamily="34" charset="0"/>
              </a:rPr>
              <a:t>(</a:t>
            </a:r>
            <a:r>
              <a:rPr lang="hu-HU" sz="2400" i="1" dirty="0" smtClean="0">
                <a:latin typeface="Arial Black" panose="020B0A04020102020204" pitchFamily="34" charset="0"/>
              </a:rPr>
              <a:t>6 – 20 óra között</a:t>
            </a:r>
            <a:r>
              <a:rPr lang="hu-HU" sz="2400" i="1" dirty="0" smtClean="0">
                <a:latin typeface="Arial Black" panose="020B0A04020102020204" pitchFamily="34" charset="0"/>
              </a:rPr>
              <a:t>)</a:t>
            </a:r>
            <a:br>
              <a:rPr lang="hu-HU" sz="2400" i="1" dirty="0" smtClean="0">
                <a:latin typeface="Arial Black" panose="020B0A04020102020204" pitchFamily="34" charset="0"/>
              </a:rPr>
            </a:br>
            <a:r>
              <a:rPr lang="hu-HU" sz="2400" i="1" dirty="0" smtClean="0">
                <a:latin typeface="Arial Black" panose="020B0A04020102020204" pitchFamily="34" charset="0"/>
              </a:rPr>
              <a:t/>
            </a:r>
            <a:br>
              <a:rPr lang="hu-HU" sz="2400" i="1" dirty="0" smtClean="0">
                <a:latin typeface="Arial Black" panose="020B0A04020102020204" pitchFamily="34" charset="0"/>
              </a:rPr>
            </a:br>
            <a:r>
              <a:rPr lang="hu-HU" sz="2400" i="1" dirty="0" smtClean="0">
                <a:latin typeface="Arial Black" panose="020B0A04020102020204" pitchFamily="34" charset="0"/>
              </a:rPr>
              <a:t>- </a:t>
            </a:r>
            <a:r>
              <a:rPr lang="hu-HU" sz="2400" i="1" dirty="0" smtClean="0">
                <a:latin typeface="Arial Black" panose="020B0A04020102020204" pitchFamily="34" charset="0"/>
              </a:rPr>
              <a:t>Ellenőrzés főbb területei:</a:t>
            </a:r>
            <a:r>
              <a:rPr lang="hu-HU" sz="2400" i="1" dirty="0" smtClean="0">
                <a:latin typeface="Arial Black" panose="020B0A04020102020204" pitchFamily="34" charset="0"/>
              </a:rPr>
              <a:t/>
            </a:r>
            <a:br>
              <a:rPr lang="hu-HU" sz="2400" i="1" dirty="0" smtClean="0">
                <a:latin typeface="Arial Black" panose="020B0A04020102020204" pitchFamily="34" charset="0"/>
              </a:rPr>
            </a:br>
            <a:r>
              <a:rPr lang="hu-HU" sz="2400" i="1" dirty="0" smtClean="0">
                <a:latin typeface="Arial Black" panose="020B0A04020102020204" pitchFamily="34" charset="0"/>
              </a:rPr>
              <a:t> </a:t>
            </a:r>
            <a:r>
              <a:rPr lang="hu-HU" sz="2400" i="1" dirty="0" smtClean="0">
                <a:latin typeface="Arial Black" panose="020B0A04020102020204" pitchFamily="34" charset="0"/>
              </a:rPr>
              <a:t>köztisztasági ügyek, szabálytalan parkolás, közterületen </a:t>
            </a:r>
            <a:r>
              <a:rPr lang="hu-HU" sz="2400" i="1" dirty="0" smtClean="0">
                <a:latin typeface="Arial Black" panose="020B0A04020102020204" pitchFamily="34" charset="0"/>
              </a:rPr>
              <a:t>szeszes ital fogyasztása, </a:t>
            </a:r>
            <a:r>
              <a:rPr lang="hu-HU" sz="2400" i="1" dirty="0" smtClean="0">
                <a:latin typeface="Arial Black" panose="020B0A04020102020204" pitchFamily="34" charset="0"/>
              </a:rPr>
              <a:t>csendháborítás</a:t>
            </a:r>
            <a:br>
              <a:rPr lang="hu-HU" sz="2400" i="1" dirty="0" smtClean="0">
                <a:latin typeface="Arial Black" panose="020B0A04020102020204" pitchFamily="34" charset="0"/>
              </a:rPr>
            </a:br>
            <a:r>
              <a:rPr lang="hu-HU" sz="2400" i="1" dirty="0" smtClean="0">
                <a:latin typeface="Arial Black" panose="020B0A04020102020204" pitchFamily="34" charset="0"/>
              </a:rPr>
              <a:t/>
            </a:r>
            <a:br>
              <a:rPr lang="hu-HU" sz="2400" i="1" dirty="0" smtClean="0">
                <a:latin typeface="Arial Black" panose="020B0A04020102020204" pitchFamily="34" charset="0"/>
              </a:rPr>
            </a:br>
            <a:r>
              <a:rPr lang="hu-HU" sz="2400" i="1" dirty="0" smtClean="0">
                <a:latin typeface="Arial Black" panose="020B0A04020102020204" pitchFamily="34" charset="0"/>
              </a:rPr>
              <a:t>- szankciók – </a:t>
            </a:r>
            <a:r>
              <a:rPr lang="hu-HU" sz="2400" i="1" dirty="0" smtClean="0">
                <a:latin typeface="Arial Black" panose="020B0A04020102020204" pitchFamily="34" charset="0"/>
              </a:rPr>
              <a:t>bírság (</a:t>
            </a:r>
            <a:r>
              <a:rPr lang="hu-HU" sz="2400" i="1" dirty="0" err="1" smtClean="0">
                <a:latin typeface="Arial Black" panose="020B0A04020102020204" pitchFamily="34" charset="0"/>
              </a:rPr>
              <a:t>max</a:t>
            </a:r>
            <a:r>
              <a:rPr lang="hu-HU" sz="2400" i="1" dirty="0" smtClean="0">
                <a:latin typeface="Arial Black" panose="020B0A04020102020204" pitchFamily="34" charset="0"/>
              </a:rPr>
              <a:t>. 70 e Ft, </a:t>
            </a:r>
            <a:r>
              <a:rPr lang="hu-HU" sz="2400" i="1" dirty="0" smtClean="0">
                <a:latin typeface="Arial Black" panose="020B0A04020102020204" pitchFamily="34" charset="0"/>
              </a:rPr>
              <a:t>szabálysértési eljárás kezdeményezése </a:t>
            </a: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> </a:t>
            </a:r>
            <a:r>
              <a:rPr lang="hu-HU" sz="2400" dirty="0" smtClean="0">
                <a:latin typeface="Arial Black" panose="020B0A04020102020204" pitchFamily="34" charset="0"/>
              </a:rPr>
              <a:t/>
            </a:r>
            <a:br>
              <a:rPr lang="hu-HU" sz="24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> </a:t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endParaRPr lang="hu-HU" sz="28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010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84212" y="404950"/>
            <a:ext cx="10863354" cy="5589450"/>
          </a:xfrm>
        </p:spPr>
        <p:txBody>
          <a:bodyPr anchor="t">
            <a:noAutofit/>
          </a:bodyPr>
          <a:lstStyle/>
          <a:p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> </a:t>
            </a:r>
            <a:r>
              <a:rPr lang="hu-HU" sz="2400" dirty="0" smtClean="0">
                <a:latin typeface="Arial Black" panose="020B0A04020102020204" pitchFamily="34" charset="0"/>
              </a:rPr>
              <a:t/>
            </a:r>
            <a:br>
              <a:rPr lang="hu-HU" sz="24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> </a:t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endParaRPr lang="hu-HU" sz="28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G:\Bea\rendorseg_vs._kozterulet_felugyele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0727" y="276837"/>
            <a:ext cx="11518083" cy="63001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6010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84212" y="404950"/>
            <a:ext cx="10863354" cy="5589450"/>
          </a:xfrm>
        </p:spPr>
        <p:txBody>
          <a:bodyPr anchor="t">
            <a:noAutofit/>
          </a:bodyPr>
          <a:lstStyle/>
          <a:p>
            <a:pPr algn="ctr"/>
            <a:r>
              <a:rPr lang="hu-HU" sz="2800" u="sng" dirty="0" smtClean="0">
                <a:latin typeface="Arial Black" panose="020B0A04020102020204" pitchFamily="34" charset="0"/>
              </a:rPr>
              <a:t>Közterület-felügyelők </a:t>
            </a:r>
            <a:r>
              <a:rPr lang="hu-HU" sz="2800" u="sng" dirty="0" smtClean="0">
                <a:latin typeface="Arial Black" panose="020B0A04020102020204" pitchFamily="34" charset="0"/>
              </a:rPr>
              <a:t>és a helyi rendőrség közötti együttműködés főbb </a:t>
            </a:r>
            <a:r>
              <a:rPr lang="hu-HU" sz="2800" u="sng" dirty="0" smtClean="0">
                <a:latin typeface="Arial Black" panose="020B0A04020102020204" pitchFamily="34" charset="0"/>
              </a:rPr>
              <a:t>pontjai</a:t>
            </a: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>- </a:t>
            </a:r>
            <a:r>
              <a:rPr lang="hu-HU" sz="2800" i="1" dirty="0" smtClean="0">
                <a:latin typeface="Arial Black" panose="020B0A04020102020204" pitchFamily="34" charset="0"/>
              </a:rPr>
              <a:t>heti, Havi egyeztetéssel összehangolt szolgálatszervezés</a:t>
            </a:r>
            <a:br>
              <a:rPr lang="hu-HU" sz="2800" i="1" dirty="0" smtClean="0">
                <a:latin typeface="Arial Black" panose="020B0A04020102020204" pitchFamily="34" charset="0"/>
              </a:rPr>
            </a:br>
            <a:r>
              <a:rPr lang="hu-HU" sz="2800" i="1" dirty="0" smtClean="0">
                <a:latin typeface="Arial Black" panose="020B0A04020102020204" pitchFamily="34" charset="0"/>
              </a:rPr>
              <a:t/>
            </a:r>
            <a:br>
              <a:rPr lang="hu-HU" sz="2800" i="1" dirty="0" smtClean="0">
                <a:latin typeface="Arial Black" panose="020B0A04020102020204" pitchFamily="34" charset="0"/>
              </a:rPr>
            </a:br>
            <a:r>
              <a:rPr lang="hu-HU" sz="2800" i="1" dirty="0" smtClean="0">
                <a:latin typeface="Arial Black" panose="020B0A04020102020204" pitchFamily="34" charset="0"/>
              </a:rPr>
              <a:t>- </a:t>
            </a:r>
            <a:r>
              <a:rPr lang="hu-HU" sz="2800" i="1" dirty="0" err="1" smtClean="0">
                <a:latin typeface="Arial Black" panose="020B0A04020102020204" pitchFamily="34" charset="0"/>
              </a:rPr>
              <a:t>járőrkocsi</a:t>
            </a:r>
            <a:r>
              <a:rPr lang="hu-HU" sz="2800" i="1" dirty="0" smtClean="0">
                <a:latin typeface="Arial Black" panose="020B0A04020102020204" pitchFamily="34" charset="0"/>
              </a:rPr>
              <a:t> </a:t>
            </a:r>
            <a:r>
              <a:rPr lang="hu-HU" sz="2800" i="1" dirty="0" smtClean="0">
                <a:latin typeface="Arial Black" panose="020B0A04020102020204" pitchFamily="34" charset="0"/>
              </a:rPr>
              <a:t>biztosítása a közös szolgálatra</a:t>
            </a:r>
            <a:br>
              <a:rPr lang="hu-HU" sz="2800" i="1" dirty="0" smtClean="0">
                <a:latin typeface="Arial Black" panose="020B0A04020102020204" pitchFamily="34" charset="0"/>
              </a:rPr>
            </a:br>
            <a:r>
              <a:rPr lang="hu-HU" sz="2800" i="1" dirty="0" smtClean="0">
                <a:latin typeface="Arial Black" panose="020B0A04020102020204" pitchFamily="34" charset="0"/>
              </a:rPr>
              <a:t/>
            </a:r>
            <a:br>
              <a:rPr lang="hu-HU" sz="2800" i="1" dirty="0" smtClean="0">
                <a:latin typeface="Arial Black" panose="020B0A04020102020204" pitchFamily="34" charset="0"/>
              </a:rPr>
            </a:br>
            <a:r>
              <a:rPr lang="hu-HU" sz="2800" i="1" dirty="0" smtClean="0">
                <a:latin typeface="Arial Black" panose="020B0A04020102020204" pitchFamily="34" charset="0"/>
              </a:rPr>
              <a:t>- közös gyalogos szolgálat, folyamatos jelenlét biztosítása a közterületen</a:t>
            </a:r>
            <a:br>
              <a:rPr lang="hu-HU" sz="2800" i="1" dirty="0" smtClean="0">
                <a:latin typeface="Arial Black" panose="020B0A04020102020204" pitchFamily="34" charset="0"/>
              </a:rPr>
            </a:br>
            <a:r>
              <a:rPr lang="hu-HU" sz="2800" i="1" dirty="0" smtClean="0">
                <a:latin typeface="Arial Black" panose="020B0A04020102020204" pitchFamily="34" charset="0"/>
              </a:rPr>
              <a:t/>
            </a:r>
            <a:br>
              <a:rPr lang="hu-HU" sz="2800" i="1" dirty="0" smtClean="0">
                <a:latin typeface="Arial Black" panose="020B0A04020102020204" pitchFamily="34" charset="0"/>
              </a:rPr>
            </a:br>
            <a:r>
              <a:rPr lang="hu-HU" sz="2800" i="1" dirty="0" smtClean="0">
                <a:latin typeface="Arial Black" panose="020B0A04020102020204" pitchFamily="34" charset="0"/>
              </a:rPr>
              <a:t>- együttműködés körzeti megbízottakkal,</a:t>
            </a:r>
            <a:r>
              <a:rPr lang="hu-HU" sz="2800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hu-HU" sz="2800" i="1" dirty="0" smtClean="0">
                <a:latin typeface="Arial Black" panose="020B0A04020102020204" pitchFamily="34" charset="0"/>
              </a:rPr>
              <a:t>polgárőrséggel</a:t>
            </a: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> </a:t>
            </a:r>
            <a:r>
              <a:rPr lang="hu-HU" sz="2400" dirty="0" smtClean="0">
                <a:latin typeface="Arial Black" panose="020B0A04020102020204" pitchFamily="34" charset="0"/>
              </a:rPr>
              <a:t/>
            </a:r>
            <a:br>
              <a:rPr lang="hu-HU" sz="24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> </a:t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endParaRPr lang="hu-HU" sz="28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010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84212" y="404950"/>
            <a:ext cx="10863354" cy="5589450"/>
          </a:xfrm>
        </p:spPr>
        <p:txBody>
          <a:bodyPr anchor="t">
            <a:noAutofit/>
          </a:bodyPr>
          <a:lstStyle/>
          <a:p>
            <a:pPr algn="ctr"/>
            <a:r>
              <a:rPr lang="hu-HU" sz="2800" u="sng" dirty="0" smtClean="0">
                <a:latin typeface="Arial Black" panose="020B0A04020102020204" pitchFamily="34" charset="0"/>
              </a:rPr>
              <a:t>Kamerarendszer jelenlegi </a:t>
            </a:r>
            <a:r>
              <a:rPr lang="hu-HU" sz="2800" u="sng" dirty="0" smtClean="0">
                <a:latin typeface="Arial Black" panose="020B0A04020102020204" pitchFamily="34" charset="0"/>
              </a:rPr>
              <a:t>működtetése</a:t>
            </a: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i="1" dirty="0" smtClean="0">
                <a:latin typeface="Arial Black" panose="020B0A04020102020204" pitchFamily="34" charset="0"/>
              </a:rPr>
              <a:t>- jelenleg 16 kamera működik a városban – rendőrség </a:t>
            </a:r>
            <a:r>
              <a:rPr lang="hu-HU" sz="2800" i="1" dirty="0" smtClean="0">
                <a:latin typeface="Arial Black" panose="020B0A04020102020204" pitchFamily="34" charset="0"/>
              </a:rPr>
              <a:t>kezelésében</a:t>
            </a:r>
            <a:r>
              <a:rPr lang="hu-HU" sz="2800" i="1" dirty="0" smtClean="0">
                <a:latin typeface="Arial Black" panose="020B0A04020102020204" pitchFamily="34" charset="0"/>
              </a:rPr>
              <a:t/>
            </a:r>
            <a:br>
              <a:rPr lang="hu-HU" sz="2800" i="1" dirty="0" smtClean="0">
                <a:latin typeface="Arial Black" panose="020B0A04020102020204" pitchFamily="34" charset="0"/>
              </a:rPr>
            </a:br>
            <a:r>
              <a:rPr lang="hu-HU" sz="2800" i="1" dirty="0" smtClean="0">
                <a:latin typeface="Arial Black" panose="020B0A04020102020204" pitchFamily="34" charset="0"/>
              </a:rPr>
              <a:t/>
            </a:r>
            <a:br>
              <a:rPr lang="hu-HU" sz="2800" i="1" dirty="0" smtClean="0">
                <a:latin typeface="Arial Black" panose="020B0A04020102020204" pitchFamily="34" charset="0"/>
              </a:rPr>
            </a:br>
            <a:r>
              <a:rPr lang="hu-HU" sz="2800" i="1" dirty="0" smtClean="0">
                <a:latin typeface="Arial Black" panose="020B0A04020102020204" pitchFamily="34" charset="0"/>
              </a:rPr>
              <a:t>- az év végéig még + 2 db kamera – szolgáltató városközpont és </a:t>
            </a:r>
            <a:r>
              <a:rPr lang="hu-HU" sz="2800" i="1" dirty="0" smtClean="0">
                <a:latin typeface="Arial Black" panose="020B0A04020102020204" pitchFamily="34" charset="0"/>
              </a:rPr>
              <a:t>Fürst S. u. 31.</a:t>
            </a:r>
            <a:r>
              <a:rPr lang="hu-HU" sz="2800" i="1" dirty="0" smtClean="0">
                <a:latin typeface="Arial Black" panose="020B0A04020102020204" pitchFamily="34" charset="0"/>
              </a:rPr>
              <a:t/>
            </a:r>
            <a:br>
              <a:rPr lang="hu-HU" sz="2800" i="1" dirty="0" smtClean="0">
                <a:latin typeface="Arial Black" panose="020B0A04020102020204" pitchFamily="34" charset="0"/>
              </a:rPr>
            </a:br>
            <a:r>
              <a:rPr lang="hu-HU" sz="2800" i="1" dirty="0" smtClean="0">
                <a:latin typeface="Arial Black" panose="020B0A04020102020204" pitchFamily="34" charset="0"/>
              </a:rPr>
              <a:t/>
            </a:r>
            <a:br>
              <a:rPr lang="hu-HU" sz="2800" i="1" dirty="0" smtClean="0">
                <a:latin typeface="Arial Black" panose="020B0A04020102020204" pitchFamily="34" charset="0"/>
              </a:rPr>
            </a:br>
            <a:r>
              <a:rPr lang="hu-HU" sz="2800" i="1" dirty="0" smtClean="0">
                <a:latin typeface="Arial Black" panose="020B0A04020102020204" pitchFamily="34" charset="0"/>
              </a:rPr>
              <a:t>- további fejlesztési elképzelések:</a:t>
            </a:r>
            <a:br>
              <a:rPr lang="hu-HU" sz="2800" i="1" dirty="0" smtClean="0">
                <a:latin typeface="Arial Black" panose="020B0A04020102020204" pitchFamily="34" charset="0"/>
              </a:rPr>
            </a:br>
            <a:r>
              <a:rPr lang="hu-HU" sz="2800" i="1" dirty="0" smtClean="0">
                <a:latin typeface="Arial Black" panose="020B0A04020102020204" pitchFamily="34" charset="0"/>
              </a:rPr>
              <a:t>temető </a:t>
            </a:r>
            <a:r>
              <a:rPr lang="hu-HU" sz="2800" i="1" dirty="0" smtClean="0">
                <a:latin typeface="Arial Black" panose="020B0A04020102020204" pitchFamily="34" charset="0"/>
              </a:rPr>
              <a:t>parkoló, víztorony, </a:t>
            </a:r>
            <a:r>
              <a:rPr lang="hu-HU" sz="2800" i="1" dirty="0" err="1" smtClean="0">
                <a:latin typeface="Arial Black" panose="020B0A04020102020204" pitchFamily="34" charset="0"/>
              </a:rPr>
              <a:t>majk</a:t>
            </a:r>
            <a:r>
              <a:rPr lang="hu-HU" sz="2800" i="1" dirty="0" smtClean="0">
                <a:latin typeface="Arial Black" panose="020B0A04020102020204" pitchFamily="34" charset="0"/>
              </a:rPr>
              <a:t>, </a:t>
            </a:r>
            <a:r>
              <a:rPr lang="hu-HU" sz="2800" i="1" dirty="0">
                <a:latin typeface="Arial Black" panose="020B0A04020102020204" pitchFamily="34" charset="0"/>
              </a:rPr>
              <a:t>Alkotmány út és </a:t>
            </a:r>
            <a:r>
              <a:rPr lang="hu-HU" sz="2800" i="1" dirty="0" err="1">
                <a:latin typeface="Arial Black" panose="020B0A04020102020204" pitchFamily="34" charset="0"/>
              </a:rPr>
              <a:t>Ó-Takács</a:t>
            </a:r>
            <a:r>
              <a:rPr lang="hu-HU" sz="2800" i="1" dirty="0">
                <a:latin typeface="Arial Black" panose="020B0A04020102020204" pitchFamily="34" charset="0"/>
              </a:rPr>
              <a:t> </a:t>
            </a:r>
            <a:r>
              <a:rPr lang="hu-HU" sz="2800" i="1" dirty="0">
                <a:latin typeface="Arial Black" panose="020B0A04020102020204" pitchFamily="34" charset="0"/>
              </a:rPr>
              <a:t>utca, </a:t>
            </a:r>
            <a:r>
              <a:rPr lang="hu-HU" sz="2800" i="1" dirty="0">
                <a:latin typeface="Arial Black" panose="020B0A04020102020204" pitchFamily="34" charset="0"/>
              </a:rPr>
              <a:t>Bokodi út – Mindszenti </a:t>
            </a:r>
            <a:r>
              <a:rPr lang="hu-HU" sz="2800" i="1" dirty="0">
                <a:latin typeface="Arial Black" panose="020B0A04020102020204" pitchFamily="34" charset="0"/>
              </a:rPr>
              <a:t>utca, Mindszenti </a:t>
            </a:r>
            <a:r>
              <a:rPr lang="hu-HU" sz="2800" i="1" dirty="0">
                <a:latin typeface="Arial Black" panose="020B0A04020102020204" pitchFamily="34" charset="0"/>
              </a:rPr>
              <a:t>utca – Táncsics Mihály út kereszteződése</a:t>
            </a:r>
            <a:r>
              <a:rPr lang="hu-HU" sz="2800" i="1" dirty="0">
                <a:latin typeface="Arial Black" panose="020B0A04020102020204" pitchFamily="34" charset="0"/>
              </a:rPr>
              <a:t/>
            </a:r>
            <a:br>
              <a:rPr lang="hu-HU" sz="2800" i="1" dirty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> </a:t>
            </a:r>
            <a:r>
              <a:rPr lang="hu-HU" sz="2400" dirty="0" smtClean="0">
                <a:latin typeface="Arial Black" panose="020B0A04020102020204" pitchFamily="34" charset="0"/>
              </a:rPr>
              <a:t/>
            </a:r>
            <a:br>
              <a:rPr lang="hu-HU" sz="24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> </a:t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endParaRPr lang="hu-HU" sz="28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010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84212" y="404950"/>
            <a:ext cx="10863354" cy="5589450"/>
          </a:xfrm>
        </p:spPr>
        <p:txBody>
          <a:bodyPr anchor="t">
            <a:noAutofit/>
          </a:bodyPr>
          <a:lstStyle/>
          <a:p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> </a:t>
            </a:r>
            <a:r>
              <a:rPr lang="hu-HU" sz="2400" dirty="0" smtClean="0">
                <a:latin typeface="Arial Black" panose="020B0A04020102020204" pitchFamily="34" charset="0"/>
              </a:rPr>
              <a:t/>
            </a:r>
            <a:br>
              <a:rPr lang="hu-HU" sz="24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> </a:t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endParaRPr lang="hu-HU" sz="28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G:\Bea\kamer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34518" y="277049"/>
            <a:ext cx="3523376" cy="2550041"/>
          </a:xfrm>
          <a:prstGeom prst="rect">
            <a:avLst/>
          </a:prstGeom>
          <a:noFill/>
        </p:spPr>
      </p:pic>
      <p:pic>
        <p:nvPicPr>
          <p:cNvPr id="2051" name="Picture 3" descr="G:\Bea\0027F9_10.58.65.107_1_20150925062422.ts_snapshot_00.16.20_[2015.09.25_09...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5633" y="134225"/>
            <a:ext cx="5310231" cy="3061982"/>
          </a:xfrm>
          <a:prstGeom prst="rect">
            <a:avLst/>
          </a:prstGeom>
          <a:noFill/>
        </p:spPr>
      </p:pic>
      <p:pic>
        <p:nvPicPr>
          <p:cNvPr id="2052" name="Picture 4" descr="G:\Bea\00534A_10.58.65.105_1_20150925072133.ts_snapshot_28.49_[2015.09.25_09.51...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0450" y="3405930"/>
            <a:ext cx="5226343" cy="3246540"/>
          </a:xfrm>
          <a:prstGeom prst="rect">
            <a:avLst/>
          </a:prstGeom>
          <a:noFill/>
        </p:spPr>
      </p:pic>
      <p:pic>
        <p:nvPicPr>
          <p:cNvPr id="2053" name="Picture 5" descr="G:\Bea\003350_10.58.65.103_1_20150923092922.ts_snapshot_14.31_[2015.09.25_09.49...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17578" y="3397541"/>
            <a:ext cx="5310231" cy="325073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6010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84212" y="404950"/>
            <a:ext cx="10863354" cy="5589450"/>
          </a:xfrm>
        </p:spPr>
        <p:txBody>
          <a:bodyPr anchor="t">
            <a:noAutofit/>
          </a:bodyPr>
          <a:lstStyle/>
          <a:p>
            <a:pPr algn="ctr"/>
            <a:r>
              <a:rPr lang="hu-HU" sz="2800" u="sng" dirty="0" smtClean="0">
                <a:latin typeface="Arial Black" panose="020B0A04020102020204" pitchFamily="34" charset="0"/>
              </a:rPr>
              <a:t>Kamerarendszer fejlesztésének kérdései</a:t>
            </a: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>- jelenleg 4 x 8 órában </a:t>
            </a:r>
            <a:r>
              <a:rPr lang="hu-HU" sz="2800" dirty="0" smtClean="0">
                <a:latin typeface="Arial Black" panose="020B0A04020102020204" pitchFamily="34" charset="0"/>
              </a:rPr>
              <a:t>működik </a:t>
            </a:r>
            <a:r>
              <a:rPr lang="hu-HU" sz="2800" dirty="0" smtClean="0">
                <a:latin typeface="Arial Black" panose="020B0A04020102020204" pitchFamily="34" charset="0"/>
              </a:rPr>
              <a:t>– cél a 24 órás működtetés elérése – </a:t>
            </a:r>
            <a:r>
              <a:rPr lang="hu-HU" sz="2800" dirty="0" smtClean="0">
                <a:latin typeface="Arial Black" panose="020B0A04020102020204" pitchFamily="34" charset="0"/>
              </a:rPr>
              <a:t>finanszírozási, személyi és </a:t>
            </a:r>
            <a:r>
              <a:rPr lang="hu-HU" sz="2800" dirty="0" smtClean="0">
                <a:latin typeface="Arial Black" panose="020B0A04020102020204" pitchFamily="34" charset="0"/>
              </a:rPr>
              <a:t>technikai feltételek </a:t>
            </a:r>
            <a:r>
              <a:rPr lang="hu-HU" sz="2800" dirty="0" smtClean="0">
                <a:latin typeface="Arial Black" panose="020B0A04020102020204" pitchFamily="34" charset="0"/>
              </a:rPr>
              <a:t>biztosítása</a:t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>- </a:t>
            </a:r>
            <a:r>
              <a:rPr lang="hu-HU" sz="2800" dirty="0" smtClean="0">
                <a:latin typeface="Arial Black" panose="020B0A04020102020204" pitchFamily="34" charset="0"/>
              </a:rPr>
              <a:t>Éleslátást </a:t>
            </a:r>
            <a:r>
              <a:rPr lang="hu-HU" sz="2800" dirty="0" smtClean="0">
                <a:latin typeface="Arial Black" panose="020B0A04020102020204" pitchFamily="34" charset="0"/>
              </a:rPr>
              <a:t>segítő </a:t>
            </a:r>
            <a:r>
              <a:rPr lang="hu-HU" sz="2800" dirty="0" smtClean="0">
                <a:latin typeface="Arial Black" panose="020B0A04020102020204" pitchFamily="34" charset="0"/>
              </a:rPr>
              <a:t>technikai eszközök– </a:t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>forgó </a:t>
            </a:r>
            <a:r>
              <a:rPr lang="hu-HU" sz="2800" dirty="0" smtClean="0">
                <a:latin typeface="Arial Black" panose="020B0A04020102020204" pitchFamily="34" charset="0"/>
              </a:rPr>
              <a:t>kamera, éjjel-látó </a:t>
            </a:r>
            <a:r>
              <a:rPr lang="hu-HU" sz="2800" dirty="0" smtClean="0">
                <a:latin typeface="Arial Black" panose="020B0A04020102020204" pitchFamily="34" charset="0"/>
              </a:rPr>
              <a:t>(</a:t>
            </a:r>
            <a:r>
              <a:rPr lang="hu-HU" sz="2800" dirty="0" smtClean="0">
                <a:latin typeface="Arial Black" panose="020B0A04020102020204" pitchFamily="34" charset="0"/>
              </a:rPr>
              <a:t>pl.: </a:t>
            </a:r>
            <a:r>
              <a:rPr lang="hu-HU" sz="2800" dirty="0" smtClean="0">
                <a:latin typeface="Arial Black" panose="020B0A04020102020204" pitchFamily="34" charset="0"/>
              </a:rPr>
              <a:t>garázssor</a:t>
            </a:r>
            <a:r>
              <a:rPr lang="hu-HU" sz="2800" dirty="0" smtClean="0">
                <a:latin typeface="Arial Black" panose="020B0A04020102020204" pitchFamily="34" charset="0"/>
              </a:rPr>
              <a:t>)</a:t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>- további kamerák </a:t>
            </a:r>
            <a:r>
              <a:rPr lang="hu-HU" sz="2800" dirty="0" smtClean="0">
                <a:latin typeface="Arial Black" panose="020B0A04020102020204" pitchFamily="34" charset="0"/>
              </a:rPr>
              <a:t>kiépítési igényének felmérése </a:t>
            </a:r>
            <a:r>
              <a:rPr lang="hu-HU" sz="2800" dirty="0" smtClean="0">
                <a:latin typeface="Arial Black" panose="020B0A04020102020204" pitchFamily="34" charset="0"/>
              </a:rPr>
              <a:t>(</a:t>
            </a:r>
            <a:r>
              <a:rPr lang="hu-HU" sz="2800" dirty="0" err="1" smtClean="0">
                <a:latin typeface="Arial Black" panose="020B0A04020102020204" pitchFamily="34" charset="0"/>
              </a:rPr>
              <a:t>pl</a:t>
            </a:r>
            <a:r>
              <a:rPr lang="hu-HU" sz="2800" dirty="0" smtClean="0">
                <a:latin typeface="Arial Black" panose="020B0A04020102020204" pitchFamily="34" charset="0"/>
              </a:rPr>
              <a:t>: városkapu környéke</a:t>
            </a:r>
            <a:r>
              <a:rPr lang="hu-HU" sz="2800" dirty="0" smtClean="0">
                <a:latin typeface="Arial Black" panose="020B0A04020102020204" pitchFamily="34" charset="0"/>
              </a:rPr>
              <a:t>)</a:t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>- parkolók, egyéb közterületek, hulladéklerakók szemmel tartása!</a:t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> </a:t>
            </a:r>
            <a:r>
              <a:rPr lang="hu-HU" sz="2400" dirty="0" smtClean="0">
                <a:latin typeface="Arial Black" panose="020B0A04020102020204" pitchFamily="34" charset="0"/>
              </a:rPr>
              <a:t/>
            </a:r>
            <a:br>
              <a:rPr lang="hu-HU" sz="24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> </a:t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endParaRPr lang="hu-HU" sz="28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010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84212" y="404950"/>
            <a:ext cx="10863354" cy="5589450"/>
          </a:xfrm>
        </p:spPr>
        <p:txBody>
          <a:bodyPr anchor="t">
            <a:noAutofit/>
          </a:bodyPr>
          <a:lstStyle/>
          <a:p>
            <a:r>
              <a:rPr lang="hu-H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hu-H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hu-HU" sz="2400" dirty="0" smtClean="0">
                <a:latin typeface="Arial Black" panose="020B0A04020102020204" pitchFamily="34" charset="0"/>
              </a:rPr>
              <a:t/>
            </a:r>
            <a:br>
              <a:rPr lang="hu-HU" sz="24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> </a:t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r>
              <a:rPr lang="hu-HU" sz="2800" dirty="0" smtClean="0">
                <a:latin typeface="Arial Black" panose="020B0A04020102020204" pitchFamily="34" charset="0"/>
              </a:rPr>
              <a:t/>
            </a:r>
            <a:br>
              <a:rPr lang="hu-HU" sz="2800" dirty="0" smtClean="0">
                <a:latin typeface="Arial Black" panose="020B0A04020102020204" pitchFamily="34" charset="0"/>
              </a:rPr>
            </a:br>
            <a:endParaRPr lang="hu-HU" sz="28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églalap 3"/>
          <p:cNvSpPr/>
          <p:nvPr/>
        </p:nvSpPr>
        <p:spPr>
          <a:xfrm>
            <a:off x="419450" y="369116"/>
            <a:ext cx="1138386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u-HU" sz="2800" b="1" u="sng" cap="all" dirty="0" smtClean="0">
                <a:latin typeface="Arial Black" pitchFamily="34" charset="0"/>
              </a:rPr>
              <a:t>Közösségi együttélés szabályairól szóló önkormányzati rendelet tervezet főbb szabályozási </a:t>
            </a:r>
            <a:r>
              <a:rPr lang="hu-HU" sz="2800" b="1" u="sng" cap="all" dirty="0" smtClean="0">
                <a:latin typeface="Arial Black" pitchFamily="34" charset="0"/>
              </a:rPr>
              <a:t>kérdései</a:t>
            </a:r>
            <a:r>
              <a:rPr lang="hu-HU" sz="2800" b="1" cap="all" dirty="0" smtClean="0">
                <a:latin typeface="Arial Black" pitchFamily="34" charset="0"/>
              </a:rPr>
              <a:t/>
            </a:r>
            <a:br>
              <a:rPr lang="hu-HU" sz="2800" b="1" cap="all" dirty="0" smtClean="0">
                <a:latin typeface="Arial Black" pitchFamily="34" charset="0"/>
              </a:rPr>
            </a:br>
            <a:r>
              <a:rPr lang="hu-HU" sz="2800" b="1" cap="all" dirty="0" smtClean="0">
                <a:latin typeface="Arial Black" pitchFamily="34" charset="0"/>
              </a:rPr>
              <a:t/>
            </a:r>
            <a:br>
              <a:rPr lang="hu-HU" sz="2800" b="1" cap="all" dirty="0" smtClean="0">
                <a:latin typeface="Arial Black" pitchFamily="34" charset="0"/>
              </a:rPr>
            </a:br>
            <a:r>
              <a:rPr lang="hu-HU" sz="2800" b="1" i="1" cap="all" dirty="0" smtClean="0">
                <a:latin typeface="Arial Black" pitchFamily="34" charset="0"/>
              </a:rPr>
              <a:t>- </a:t>
            </a:r>
            <a:r>
              <a:rPr lang="hu-HU" sz="2800" b="1" i="1" cap="all" dirty="0" smtClean="0">
                <a:latin typeface="Arial Black" pitchFamily="34" charset="0"/>
                <a:cs typeface="Arial" panose="020B0604020202020204" pitchFamily="34" charset="0"/>
              </a:rPr>
              <a:t>A köztisztaság fenntartása</a:t>
            </a:r>
            <a:br>
              <a:rPr lang="hu-HU" sz="2800" b="1" i="1" cap="all" dirty="0" smtClean="0">
                <a:latin typeface="Arial Black" pitchFamily="34" charset="0"/>
                <a:cs typeface="Arial" panose="020B0604020202020204" pitchFamily="34" charset="0"/>
              </a:rPr>
            </a:br>
            <a:r>
              <a:rPr lang="hu-HU" sz="2800" b="1" i="1" cap="all" dirty="0" smtClean="0">
                <a:latin typeface="Arial Black" pitchFamily="34" charset="0"/>
                <a:cs typeface="Arial" panose="020B0604020202020204" pitchFamily="34" charset="0"/>
              </a:rPr>
              <a:t>- Temető rendjének védelme</a:t>
            </a:r>
            <a:br>
              <a:rPr lang="hu-HU" sz="2800" b="1" i="1" cap="all" dirty="0" smtClean="0">
                <a:latin typeface="Arial Black" pitchFamily="34" charset="0"/>
                <a:cs typeface="Arial" panose="020B0604020202020204" pitchFamily="34" charset="0"/>
              </a:rPr>
            </a:br>
            <a:r>
              <a:rPr lang="hu-HU" sz="2800" b="1" i="1" cap="all" dirty="0" smtClean="0">
                <a:latin typeface="Arial Black" pitchFamily="34" charset="0"/>
                <a:cs typeface="Arial" panose="020B0604020202020204" pitchFamily="34" charset="0"/>
              </a:rPr>
              <a:t>- Közterület használata és rendjének védelme</a:t>
            </a:r>
            <a:br>
              <a:rPr lang="hu-HU" sz="2800" b="1" i="1" cap="all" dirty="0" smtClean="0">
                <a:latin typeface="Arial Black" pitchFamily="34" charset="0"/>
                <a:cs typeface="Arial" panose="020B0604020202020204" pitchFamily="34" charset="0"/>
              </a:rPr>
            </a:br>
            <a:r>
              <a:rPr lang="hu-HU" sz="2800" b="1" i="1" cap="all" dirty="0" smtClean="0">
                <a:latin typeface="Arial Black" pitchFamily="34" charset="0"/>
                <a:cs typeface="Arial" panose="020B0604020202020204" pitchFamily="34" charset="0"/>
              </a:rPr>
              <a:t>- Közhasználatú zöldterületek élővilágának             	védelme</a:t>
            </a:r>
            <a:br>
              <a:rPr lang="hu-HU" sz="2800" b="1" i="1" cap="all" dirty="0" smtClean="0">
                <a:latin typeface="Arial Black" pitchFamily="34" charset="0"/>
                <a:cs typeface="Arial" panose="020B0604020202020204" pitchFamily="34" charset="0"/>
              </a:rPr>
            </a:br>
            <a:r>
              <a:rPr lang="hu-HU" sz="2800" b="1" i="1" cap="all" dirty="0" smtClean="0">
                <a:latin typeface="Arial Black" pitchFamily="34" charset="0"/>
                <a:cs typeface="Arial" panose="020B0604020202020204" pitchFamily="34" charset="0"/>
              </a:rPr>
              <a:t>- Többlakásos lakóépületek közösségi 	együttélés szabályai</a:t>
            </a:r>
            <a:br>
              <a:rPr lang="hu-HU" sz="2800" b="1" i="1" cap="all" dirty="0" smtClean="0">
                <a:latin typeface="Arial Black" pitchFamily="34" charset="0"/>
                <a:cs typeface="Arial" panose="020B0604020202020204" pitchFamily="34" charset="0"/>
              </a:rPr>
            </a:br>
            <a:r>
              <a:rPr lang="hu-HU" sz="2800" b="1" i="1" cap="all" dirty="0" smtClean="0">
                <a:latin typeface="Arial Black" pitchFamily="34" charset="0"/>
                <a:cs typeface="Arial" panose="020B0604020202020204" pitchFamily="34" charset="0"/>
              </a:rPr>
              <a:t>- helyi közutak védelme</a:t>
            </a:r>
            <a:br>
              <a:rPr lang="hu-HU" sz="2800" b="1" i="1" cap="all" dirty="0" smtClean="0">
                <a:latin typeface="Arial Black" pitchFamily="34" charset="0"/>
                <a:cs typeface="Arial" panose="020B0604020202020204" pitchFamily="34" charset="0"/>
              </a:rPr>
            </a:br>
            <a:r>
              <a:rPr lang="hu-HU" sz="2800" b="1" i="1" cap="all" dirty="0" smtClean="0">
                <a:latin typeface="Arial Black" pitchFamily="34" charset="0"/>
                <a:cs typeface="Arial" panose="020B0604020202020204" pitchFamily="34" charset="0"/>
              </a:rPr>
              <a:t>- Életvitelszerű használatra nem alkalmas 	ingatlanokra vonatkozó szabályok</a:t>
            </a:r>
            <a:r>
              <a:rPr lang="hu-HU" sz="2800" b="1" dirty="0" smtClean="0">
                <a:latin typeface="Arial Black" pitchFamily="34" charset="0"/>
                <a:cs typeface="Arial" panose="020B0604020202020204" pitchFamily="34" charset="0"/>
              </a:rPr>
              <a:t/>
            </a:r>
            <a:br>
              <a:rPr lang="hu-HU" sz="2800" b="1" dirty="0" smtClean="0">
                <a:latin typeface="Arial Black" pitchFamily="34" charset="0"/>
                <a:cs typeface="Arial" panose="020B0604020202020204" pitchFamily="34" charset="0"/>
              </a:rPr>
            </a:br>
            <a:endParaRPr lang="hu-HU" sz="2800" b="1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010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zelet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566</TotalTime>
  <Words>59</Words>
  <Application>Microsoft Office PowerPoint</Application>
  <PresentationFormat>Szélesvásznú</PresentationFormat>
  <Paragraphs>22</Paragraphs>
  <Slides>18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4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18</vt:i4>
      </vt:variant>
    </vt:vector>
  </HeadingPairs>
  <TitlesOfParts>
    <vt:vector size="23" baseType="lpstr">
      <vt:lpstr>Arial</vt:lpstr>
      <vt:lpstr>Arial Black</vt:lpstr>
      <vt:lpstr>Century Gothic</vt:lpstr>
      <vt:lpstr>Wingdings 3</vt:lpstr>
      <vt:lpstr>Szelet</vt:lpstr>
      <vt:lpstr> KÖZREND, KÖZBIZTONSÁG FEJLESZTÉSÉVEL KAPCSOLATOS ELKÉPZELÉSEK </vt:lpstr>
      <vt:lpstr>JÁTSZÓTEREK FEJLESZTÉSe  - cél: jelenleg meglévő játszóterek felújítása, karbantartása, játékok pótlása, új játékok beszerzése Új játszótér: Borbála (Miskóréti utca)   - szolgáltatások bővítése: hulladéktároló, pad, ivókút, kerítéselem cseréje, árnyékolás  - védelem – kamerarendszer kiépítése   - Igények, költségek felmérés – 2015. október    </vt:lpstr>
      <vt:lpstr>Polgármesteri Hivatal ellenőrzési funkciójának erősítése  - közterület-felügyelői csoport létrehozása –  év végéig 7 főre történő bővítés  - 2015. szeptember 01-től két műszakos munkarend  (6 – 20 óra között)  - Ellenőrzés főbb területei:  köztisztasági ügyek, szabálytalan parkolás, közterületen szeszes ital fogyasztása, csendháborítás  - szankciók – bírság (max. 70 e Ft, szabálysértési eljárás kezdeményezése        </vt:lpstr>
      <vt:lpstr>        </vt:lpstr>
      <vt:lpstr>Közterület-felügyelők és a helyi rendőrség közötti együttműködés főbb pontjai  - heti, Havi egyeztetéssel összehangolt szolgálatszervezés  - járőrkocsi biztosítása a közös szolgálatra  - közös gyalogos szolgálat, folyamatos jelenlét biztosítása a közterületen  - együttműködés körzeti megbízottakkal, polgárőrséggel        </vt:lpstr>
      <vt:lpstr>Kamerarendszer jelenlegi működtetése  - jelenleg 16 kamera működik a városban – rendőrség kezelésében  - az év végéig még + 2 db kamera – szolgáltató városközpont és Fürst S. u. 31.  - további fejlesztési elképzelések: temető parkoló, víztorony, majk, Alkotmány út és Ó-Takács utca, Bokodi út – Mindszenti utca, Mindszenti utca – Táncsics Mihály út kereszteződése        </vt:lpstr>
      <vt:lpstr>       </vt:lpstr>
      <vt:lpstr>Kamerarendszer fejlesztésének kérdései  - jelenleg 4 x 8 órában működik – cél a 24 órás működtetés elérése – finanszírozási, személyi és technikai feltételek biztosítása  - Éleslátást segítő technikai eszközök–  forgó kamera, éjjel-látó (pl.: garázssor)  - további kamerák kiépítési igényének felmérése (pl: városkapu környéke)  - parkolók, egyéb közterületek, hulladéklerakók szemmel tartása!        </vt:lpstr>
      <vt:lpstr>      </vt:lpstr>
      <vt:lpstr>      </vt:lpstr>
      <vt:lpstr>      </vt:lpstr>
      <vt:lpstr>      </vt:lpstr>
      <vt:lpstr>Közösségi együttélés szabályairól szóló önkormányzati rendelet tervezet kiemelt szabályozási kérdése –  állatok tartásával kapcsolatos szabályozás  Városlakók – állattartók - kedvenc állatok harmonikus egymás mellett élése érdekében: - kutyapiszok összeszedését ösztönző  hulladéktároló + zacskó biztosítása (idén 10 db) - Ebrendészeti telep fejlesztése (inkubátor ketrec), - kutyafuttatók, állatmenhely létesítése, - együttműködés egyesülettel (ments meg!), - felvilágosító előadások iskolákban - Chip beültetésének és a regisztráció fontossága  - eb összeírás (november 30-ig)      </vt:lpstr>
      <vt:lpstr>      </vt:lpstr>
      <vt:lpstr>      </vt:lpstr>
      <vt:lpstr>         </vt:lpstr>
      <vt:lpstr>Közösségi együttélés szabályairól szóló önkormányzati rendelet tervezet társadalmi megvitatása  2015. október első két hetében lakossági fórumok tartása:  - civil szervezetek részvételével,   - társasházi közös képviselők részvételével,   - igény esetén városrészi fórum (pl. borbála)         </vt:lpstr>
      <vt:lpstr>Köszönöm megtisztelő figyelmüket!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Oroszlány Város Önkormányzat Képviselő-testületének ..../2015. (III. 24.) önkormányzati rendelete (TERVEZET) a közösségi együttélés alapvető szabályairól</dc:title>
  <dc:creator>Opsuszta-Vedrán Erzsébet</dc:creator>
  <cp:lastModifiedBy>Dr. File Beáta</cp:lastModifiedBy>
  <cp:revision>56</cp:revision>
  <dcterms:created xsi:type="dcterms:W3CDTF">2015-05-13T09:08:43Z</dcterms:created>
  <dcterms:modified xsi:type="dcterms:W3CDTF">2015-09-28T14:17:02Z</dcterms:modified>
</cp:coreProperties>
</file>